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5" r:id="rId25"/>
    <p:sldId id="284" r:id="rId26"/>
    <p:sldId id="281" r:id="rId27"/>
    <p:sldId id="282" r:id="rId28"/>
    <p:sldId id="283" r:id="rId29"/>
    <p:sldId id="286"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DA11C-A9E3-4544-B12B-2A117BCFCD97}" type="datetimeFigureOut">
              <a:rPr lang="cs-CZ" smtClean="0"/>
              <a:t>13. 12. 2016</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5DDDD-00E5-4CFF-A5CA-EB32C369B4D5}" type="slidenum">
              <a:rPr lang="cs-CZ" smtClean="0"/>
              <a:t>‹#›</a:t>
            </a:fld>
            <a:endParaRPr lang="cs-CZ"/>
          </a:p>
        </p:txBody>
      </p:sp>
    </p:spTree>
    <p:extLst>
      <p:ext uri="{BB962C8B-B14F-4D97-AF65-F5344CB8AC3E}">
        <p14:creationId xmlns:p14="http://schemas.microsoft.com/office/powerpoint/2010/main" val="69827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0367E5-2073-4B05-9286-F901FF2041C9}" type="slidenum">
              <a:rPr lang="cs-CZ" altLang="cs-CZ" smtClean="0">
                <a:latin typeface="Arial" charset="0"/>
              </a:rPr>
              <a:pPr eaLnBrk="1" hangingPunct="1">
                <a:spcBef>
                  <a:spcPct val="0"/>
                </a:spcBef>
              </a:pPr>
              <a:t>15</a:t>
            </a:fld>
            <a:endParaRPr lang="cs-CZ" altLang="cs-CZ"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7406B-0774-48FC-B998-5067CA7A8BFC}" type="slidenum">
              <a:rPr lang="en-US" altLang="cs-CZ"/>
              <a:pPr/>
              <a:t>25</a:t>
            </a:fld>
            <a:endParaRPr lang="en-US" altLang="cs-CZ"/>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ltLang="cs-CZ"/>
              <a:t>Dung 7B</a:t>
            </a:r>
          </a:p>
          <a:p>
            <a:endParaRPr lang="en-US"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AAE7DAEC-9699-45CC-92C4-BB9164BA0FBC}" type="datetimeFigureOut">
              <a:rPr lang="cs-CZ" smtClean="0"/>
              <a:t>13. 12. 2016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134871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AE7DAEC-9699-45CC-92C4-BB9164BA0FBC}" type="datetimeFigureOut">
              <a:rPr lang="cs-CZ" smtClean="0"/>
              <a:t>13. 12. 2016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40813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AE7DAEC-9699-45CC-92C4-BB9164BA0FBC}" type="datetimeFigureOut">
              <a:rPr lang="cs-CZ" smtClean="0"/>
              <a:t>13. 12. 2016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624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AE7DAEC-9699-45CC-92C4-BB9164BA0FBC}" type="datetimeFigureOut">
              <a:rPr lang="cs-CZ" smtClean="0"/>
              <a:t>13. 12. 2016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207389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7DAEC-9699-45CC-92C4-BB9164BA0FBC}" type="datetimeFigureOut">
              <a:rPr lang="cs-CZ" smtClean="0"/>
              <a:t>13. 12. 2016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23376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AAE7DAEC-9699-45CC-92C4-BB9164BA0FBC}" type="datetimeFigureOut">
              <a:rPr lang="cs-CZ" smtClean="0"/>
              <a:t>13. 12. 2016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374620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AAE7DAEC-9699-45CC-92C4-BB9164BA0FBC}" type="datetimeFigureOut">
              <a:rPr lang="cs-CZ" smtClean="0"/>
              <a:t>13. 12. 2016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389151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AAE7DAEC-9699-45CC-92C4-BB9164BA0FBC}" type="datetimeFigureOut">
              <a:rPr lang="cs-CZ" smtClean="0"/>
              <a:t>13. 12. 2016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4397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7DAEC-9699-45CC-92C4-BB9164BA0FBC}" type="datetimeFigureOut">
              <a:rPr lang="cs-CZ" smtClean="0"/>
              <a:t>13. 12. 2016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32954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7DAEC-9699-45CC-92C4-BB9164BA0FBC}" type="datetimeFigureOut">
              <a:rPr lang="cs-CZ" smtClean="0"/>
              <a:t>13. 12. 2016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382882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7DAEC-9699-45CC-92C4-BB9164BA0FBC}" type="datetimeFigureOut">
              <a:rPr lang="cs-CZ" smtClean="0"/>
              <a:t>13. 12. 2016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765FE05-FFAD-4412-88F1-5F71CFEB21AC}" type="slidenum">
              <a:rPr lang="cs-CZ" smtClean="0"/>
              <a:t>‹#›</a:t>
            </a:fld>
            <a:endParaRPr lang="cs-CZ"/>
          </a:p>
        </p:txBody>
      </p:sp>
    </p:spTree>
    <p:extLst>
      <p:ext uri="{BB962C8B-B14F-4D97-AF65-F5344CB8AC3E}">
        <p14:creationId xmlns:p14="http://schemas.microsoft.com/office/powerpoint/2010/main" val="165030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7DAEC-9699-45CC-92C4-BB9164BA0FBC}" type="datetimeFigureOut">
              <a:rPr lang="cs-CZ" smtClean="0"/>
              <a:t>13. 12. 2016</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5FE05-FFAD-4412-88F1-5F71CFEB21AC}" type="slidenum">
              <a:rPr lang="cs-CZ" smtClean="0"/>
              <a:t>‹#›</a:t>
            </a:fld>
            <a:endParaRPr lang="cs-CZ"/>
          </a:p>
        </p:txBody>
      </p:sp>
    </p:spTree>
    <p:extLst>
      <p:ext uri="{BB962C8B-B14F-4D97-AF65-F5344CB8AC3E}">
        <p14:creationId xmlns:p14="http://schemas.microsoft.com/office/powerpoint/2010/main" val="3510890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C:\Users\HPP\Desktop\LTVC-Luy&#234;n\d&#227;%20xong.avi"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gif"/><Relationship Id="rId7" Type="http://schemas.openxmlformats.org/officeDocument/2006/relationships/slide" Target="slide21.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slide" Target="slide1.xml"/><Relationship Id="rId9" Type="http://schemas.openxmlformats.org/officeDocument/2006/relationships/image" Target="../media/image10.gif"/></Relationships>
</file>

<file path=ppt/slides/_rels/slide25.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gif"/><Relationship Id="rId3" Type="http://schemas.openxmlformats.org/officeDocument/2006/relationships/image" Target="../media/image11.gif"/><Relationship Id="rId7" Type="http://schemas.openxmlformats.org/officeDocument/2006/relationships/image" Target="../media/image15.gif"/><Relationship Id="rId12"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gif"/><Relationship Id="rId11" Type="http://schemas.openxmlformats.org/officeDocument/2006/relationships/image" Target="../media/image19.gif"/><Relationship Id="rId5" Type="http://schemas.openxmlformats.org/officeDocument/2006/relationships/image" Target="../media/image13.gif"/><Relationship Id="rId15" Type="http://schemas.openxmlformats.org/officeDocument/2006/relationships/image" Target="../media/image23.gif"/><Relationship Id="rId10" Type="http://schemas.openxmlformats.org/officeDocument/2006/relationships/image" Target="../media/image18.gif"/><Relationship Id="rId4" Type="http://schemas.openxmlformats.org/officeDocument/2006/relationships/image" Target="../media/image12.gif"/><Relationship Id="rId9" Type="http://schemas.openxmlformats.org/officeDocument/2006/relationships/image" Target="../media/image17.gif"/><Relationship Id="rId14" Type="http://schemas.openxmlformats.org/officeDocument/2006/relationships/image" Target="../media/image22.gif"/></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audio" Target="../media/audio5.wav"/></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6.gif"/><Relationship Id="rId5" Type="http://schemas.openxmlformats.org/officeDocument/2006/relationships/image" Target="../media/image24.jpeg"/><Relationship Id="rId4" Type="http://schemas.openxmlformats.org/officeDocument/2006/relationships/audio" Target="../media/audio5.wav"/></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audio" Target="../media/audio5.wav"/></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gif"/><Relationship Id="rId7" Type="http://schemas.openxmlformats.org/officeDocument/2006/relationships/slide" Target="slide21.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slide" Target="slide1.xml"/><Relationship Id="rId9" Type="http://schemas.openxmlformats.org/officeDocument/2006/relationships/image" Target="../media/image10.gif"/></Relationships>
</file>

<file path=ppt/slides/_rels/slide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310" t="24658" r="2241" b="21742"/>
          <a:stretch/>
        </p:blipFill>
        <p:spPr>
          <a:xfrm>
            <a:off x="1614707" y="696955"/>
            <a:ext cx="6258910" cy="36327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862" name="WordArt 22"/>
          <p:cNvSpPr>
            <a:spLocks noChangeArrowheads="1" noChangeShapeType="1" noTextEdit="1"/>
          </p:cNvSpPr>
          <p:nvPr/>
        </p:nvSpPr>
        <p:spPr bwMode="auto">
          <a:xfrm>
            <a:off x="2344738" y="4670425"/>
            <a:ext cx="4665662" cy="663575"/>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00FFFF"/>
              </a:extrusionClr>
            </a:sp3d>
          </a:bodyPr>
          <a:lstStyle/>
          <a:p>
            <a:pPr algn="ctr"/>
            <a:r>
              <a:rPr lang="cs-CZ" sz="9600" b="1" kern="10">
                <a:ln w="9525">
                  <a:round/>
                  <a:headEnd/>
                  <a:tailEnd/>
                </a:ln>
                <a:solidFill>
                  <a:srgbClr val="0000FF"/>
                </a:solidFill>
                <a:latin typeface="Times New Roman"/>
                <a:cs typeface="Times New Roman"/>
              </a:rPr>
              <a:t>LUYỆN TỪ VÀ CÂU  lớp 4</a:t>
            </a:r>
          </a:p>
        </p:txBody>
      </p:sp>
      <p:sp>
        <p:nvSpPr>
          <p:cNvPr id="5" name="WordArt 6"/>
          <p:cNvSpPr>
            <a:spLocks noChangeArrowheads="1" noChangeShapeType="1" noTextEdit="1"/>
          </p:cNvSpPr>
          <p:nvPr/>
        </p:nvSpPr>
        <p:spPr bwMode="auto">
          <a:xfrm>
            <a:off x="869256" y="404664"/>
            <a:ext cx="7663184" cy="6096000"/>
          </a:xfrm>
          <a:prstGeom prst="rect">
            <a:avLst/>
          </a:prstGeom>
          <a:ln>
            <a:noFill/>
          </a:ln>
        </p:spPr>
        <p:txBody>
          <a:bodyPr spcFirstLastPara="1" wrap="none" fromWordArt="1">
            <a:prstTxWarp prst="textArchUp">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cs-CZ"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NHIỆT LIỆT CHÀO MỪNG QUÝ THẦY CÔ VỀ DỰ GIỜ</a:t>
            </a:r>
          </a:p>
        </p:txBody>
      </p:sp>
    </p:spTree>
    <p:extLst>
      <p:ext uri="{BB962C8B-B14F-4D97-AF65-F5344CB8AC3E}">
        <p14:creationId xmlns:p14="http://schemas.microsoft.com/office/powerpoint/2010/main" val="174929913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5862"/>
                                        </p:tgtEl>
                                        <p:attrNameLst>
                                          <p:attrName>style.visibility</p:attrName>
                                        </p:attrNameLst>
                                      </p:cBhvr>
                                      <p:to>
                                        <p:strVal val="visible"/>
                                      </p:to>
                                    </p:set>
                                    <p:animEffect transition="in" filter="diamond(in)">
                                      <p:cBhvr>
                                        <p:cTn id="7" dur="1000"/>
                                        <p:tgtEl>
                                          <p:spTgt spid="35862"/>
                                        </p:tgtEl>
                                      </p:cBhvr>
                                    </p:animEffect>
                                  </p:childTnLst>
                                </p:cTn>
                              </p:par>
                            </p:childTnLst>
                          </p:cTn>
                        </p:par>
                        <p:par>
                          <p:cTn id="8" fill="hold" nodeType="afterGroup">
                            <p:stCondLst>
                              <p:cond delay="1000"/>
                            </p:stCondLst>
                            <p:childTnLst>
                              <p:par>
                                <p:cTn id="9" presetID="8" presetClass="emph" presetSubtype="0" fill="hold" grpId="1" nodeType="afterEffect">
                                  <p:stCondLst>
                                    <p:cond delay="0"/>
                                  </p:stCondLst>
                                  <p:childTnLst>
                                    <p:animRot by="21600000">
                                      <p:cBhvr>
                                        <p:cTn id="10" dur="1000" fill="hold"/>
                                        <p:tgtEl>
                                          <p:spTgt spid="35862"/>
                                        </p:tgtEl>
                                        <p:attrNameLst>
                                          <p:attrName>r</p:attrName>
                                        </p:attrNameLst>
                                      </p:cBhvr>
                                    </p:animRot>
                                  </p:childTnLst>
                                </p:cTn>
                              </p:par>
                            </p:childTnLst>
                          </p:cTn>
                        </p:par>
                        <p:par>
                          <p:cTn id="11" fill="hold" nodeType="afterGroup">
                            <p:stCondLst>
                              <p:cond delay="2000"/>
                            </p:stCondLst>
                            <p:childTnLst>
                              <p:par>
                                <p:cTn id="12" presetID="24" presetClass="exit" presetSubtype="0" fill="hold" grpId="2" nodeType="afterEffect">
                                  <p:stCondLst>
                                    <p:cond delay="0"/>
                                  </p:stCondLst>
                                  <p:childTnLst>
                                    <p:anim to="" calcmode="lin" valueType="num">
                                      <p:cBhvr>
                                        <p:cTn id="13" dur="1"/>
                                        <p:tgtEl>
                                          <p:spTgt spid="35862"/>
                                        </p:tgtEl>
                                        <p:attrNameLst>
                                          <p:attrName/>
                                        </p:attrNameLst>
                                      </p:cBhvr>
                                    </p:anim>
                                    <p:set>
                                      <p:cBhvr>
                                        <p:cTn id="14" dur="1" fill="hold">
                                          <p:stCondLst>
                                            <p:cond delay="0"/>
                                          </p:stCondLst>
                                        </p:cTn>
                                        <p:tgtEl>
                                          <p:spTgt spid="35862"/>
                                        </p:tgtEl>
                                        <p:attrNameLst>
                                          <p:attrName>style.visibility</p:attrName>
                                        </p:attrNameLst>
                                      </p:cBhvr>
                                      <p:to>
                                        <p:strVal val="hidden"/>
                                      </p:to>
                                    </p:set>
                                  </p:childTnLst>
                                </p:cTn>
                              </p:par>
                            </p:childTnLst>
                          </p:cTn>
                        </p:par>
                        <p:par>
                          <p:cTn id="15" fill="hold" nodeType="afterGroup">
                            <p:stCondLst>
                              <p:cond delay="2000"/>
                            </p:stCondLst>
                            <p:childTnLst>
                              <p:par>
                                <p:cTn id="16" presetID="9" presetClass="entr" presetSubtype="0" fill="hold" grpId="3" nodeType="afterEffect">
                                  <p:stCondLst>
                                    <p:cond delay="0"/>
                                  </p:stCondLst>
                                  <p:childTnLst>
                                    <p:set>
                                      <p:cBhvr>
                                        <p:cTn id="17" dur="1" fill="hold">
                                          <p:stCondLst>
                                            <p:cond delay="0"/>
                                          </p:stCondLst>
                                        </p:cTn>
                                        <p:tgtEl>
                                          <p:spTgt spid="35862"/>
                                        </p:tgtEl>
                                        <p:attrNameLst>
                                          <p:attrName>style.visibility</p:attrName>
                                        </p:attrNameLst>
                                      </p:cBhvr>
                                      <p:to>
                                        <p:strVal val="visible"/>
                                      </p:to>
                                    </p:set>
                                    <p:animEffect transition="in" filter="dissolve">
                                      <p:cBhvr>
                                        <p:cTn id="18" dur="500"/>
                                        <p:tgtEl>
                                          <p:spTgt spid="35862"/>
                                        </p:tgtEl>
                                      </p:cBhvr>
                                    </p:animEffect>
                                  </p:childTnLst>
                                </p:cTn>
                              </p:par>
                            </p:childTnLst>
                          </p:cTn>
                        </p:par>
                        <p:par>
                          <p:cTn id="19" fill="hold" nodeType="afterGroup">
                            <p:stCondLst>
                              <p:cond delay="2500"/>
                            </p:stCondLst>
                            <p:childTnLst>
                              <p:par>
                                <p:cTn id="20" presetID="22" presetClass="emph" presetSubtype="0" repeatCount="indefinite" fill="hold" grpId="4" nodeType="afterEffect">
                                  <p:stCondLst>
                                    <p:cond delay="0"/>
                                  </p:stCondLst>
                                  <p:childTnLst>
                                    <p:animClr clrSpc="hsl" dir="cw">
                                      <p:cBhvr override="childStyle">
                                        <p:cTn id="21" dur="500" fill="hold"/>
                                        <p:tgtEl>
                                          <p:spTgt spid="35862"/>
                                        </p:tgtEl>
                                        <p:attrNameLst>
                                          <p:attrName>style.color</p:attrName>
                                        </p:attrNameLst>
                                      </p:cBhvr>
                                      <p:by>
                                        <p:hsl h="-7200000" s="0" l="0"/>
                                      </p:by>
                                    </p:animClr>
                                    <p:animClr clrSpc="hsl" dir="cw">
                                      <p:cBhvr>
                                        <p:cTn id="22" dur="500" fill="hold"/>
                                        <p:tgtEl>
                                          <p:spTgt spid="35862"/>
                                        </p:tgtEl>
                                        <p:attrNameLst>
                                          <p:attrName>fillcolor</p:attrName>
                                        </p:attrNameLst>
                                      </p:cBhvr>
                                      <p:by>
                                        <p:hsl h="-7200000" s="0" l="0"/>
                                      </p:by>
                                    </p:animClr>
                                    <p:animClr clrSpc="hsl" dir="cw">
                                      <p:cBhvr>
                                        <p:cTn id="23" dur="500" fill="hold"/>
                                        <p:tgtEl>
                                          <p:spTgt spid="35862"/>
                                        </p:tgtEl>
                                        <p:attrNameLst>
                                          <p:attrName>stroke.color</p:attrName>
                                        </p:attrNameLst>
                                      </p:cBhvr>
                                      <p:by>
                                        <p:hsl h="-7200000" s="0" l="0"/>
                                      </p:by>
                                    </p:animClr>
                                    <p:set>
                                      <p:cBhvr>
                                        <p:cTn id="24" dur="500" fill="hold"/>
                                        <p:tgtEl>
                                          <p:spTgt spid="35862"/>
                                        </p:tgtEl>
                                        <p:attrNameLst>
                                          <p:attrName>fill.type</p:attrName>
                                        </p:attrNameLst>
                                      </p:cBhvr>
                                      <p:to>
                                        <p:strVal val="solid"/>
                                      </p:to>
                                    </p:set>
                                  </p:childTnLst>
                                  <p:subTnLst>
                                    <p:audio>
                                      <p:cMediaNode>
                                        <p:cTn display="0" masterRel="sameClick">
                                          <p:stCondLst>
                                            <p:cond evt="begin" delay="0">
                                              <p:tn val="20"/>
                                            </p:cond>
                                          </p:stCondLst>
                                          <p:endCondLst>
                                            <p:cond evt="onStopAudio" delay="0">
                                              <p:tgtEl>
                                                <p:sldTgt/>
                                              </p:tgtEl>
                                            </p:cond>
                                          </p:endCondLst>
                                        </p:cTn>
                                        <p:tgtEl>
                                          <p:sndTgt r:embed="rId2" name="INTR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2" grpId="0" animBg="1"/>
      <p:bldP spid="35862" grpId="1" animBg="1"/>
      <p:bldP spid="35862" grpId="2" animBg="1"/>
      <p:bldP spid="35862" grpId="3" animBg="1"/>
      <p:bldP spid="35862" grpId="4"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43000" y="1800225"/>
            <a:ext cx="2713038" cy="8382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vi-VN" altLang="cs-CZ" sz="3600" b="1" kern="0" dirty="0" smtClean="0">
                <a:solidFill>
                  <a:srgbClr val="002060"/>
                </a:solidFill>
                <a:latin typeface="Times New Roman" panose="02020603050405020304" pitchFamily="18" charset="0"/>
                <a:cs typeface="Times New Roman" panose="02020603050405020304" pitchFamily="18" charset="0"/>
              </a:rPr>
              <a:t> 1.</a:t>
            </a:r>
            <a:r>
              <a:rPr lang="en-US" altLang="cs-CZ" sz="3600" b="1" kern="0" dirty="0" err="1" smtClean="0">
                <a:solidFill>
                  <a:srgbClr val="002060"/>
                </a:solidFill>
                <a:latin typeface="Times New Roman" panose="02020603050405020304" pitchFamily="18" charset="0"/>
                <a:cs typeface="Times New Roman" panose="02020603050405020304" pitchFamily="18" charset="0"/>
              </a:rPr>
              <a:t>Người</a:t>
            </a:r>
            <a:r>
              <a:rPr lang="en-US" altLang="cs-CZ" sz="3600" b="1" kern="0" dirty="0" smtClean="0">
                <a:solidFill>
                  <a:srgbClr val="002060"/>
                </a:solidFill>
                <a:latin typeface="Times New Roman" panose="02020603050405020304" pitchFamily="18" charset="0"/>
                <a:cs typeface="Times New Roman" panose="02020603050405020304" pitchFamily="18" charset="0"/>
              </a:rPr>
              <a:t> </a:t>
            </a:r>
            <a:r>
              <a:rPr lang="en-US" altLang="cs-CZ" sz="3600" b="1" kern="0" dirty="0" err="1" smtClean="0">
                <a:solidFill>
                  <a:srgbClr val="002060"/>
                </a:solidFill>
                <a:latin typeface="Times New Roman" panose="02020603050405020304" pitchFamily="18" charset="0"/>
                <a:cs typeface="Times New Roman" panose="02020603050405020304" pitchFamily="18" charset="0"/>
              </a:rPr>
              <a:t>lớn</a:t>
            </a:r>
            <a:endParaRPr lang="cs-CZ" sz="3600" kern="0" dirty="0" smtClean="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733800" y="1797050"/>
            <a:ext cx="3657600" cy="646113"/>
          </a:xfrm>
          <a:prstGeom prst="rect">
            <a:avLst/>
          </a:prstGeom>
          <a:noFill/>
        </p:spPr>
        <p:txBody>
          <a:bodyPr>
            <a:spAutoFit/>
          </a:bodyPr>
          <a:lstStyle/>
          <a:p>
            <a:pPr>
              <a:spcBef>
                <a:spcPct val="20000"/>
              </a:spcBef>
              <a:defRPr/>
            </a:pPr>
            <a:r>
              <a:rPr lang="en-US" altLang="cs-CZ" sz="3600" b="1" kern="0" dirty="0" err="1">
                <a:solidFill>
                  <a:srgbClr val="002060"/>
                </a:solidFill>
                <a:latin typeface="Times New Roman" panose="02020603050405020304" pitchFamily="18" charset="0"/>
                <a:cs typeface="Times New Roman" panose="02020603050405020304" pitchFamily="18" charset="0"/>
              </a:rPr>
              <a:t>đánh</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trâu</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ra</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cày</a:t>
            </a:r>
            <a:r>
              <a:rPr lang="vi-VN" altLang="cs-CZ" sz="3600" b="1" kern="0" dirty="0">
                <a:solidFill>
                  <a:srgbClr val="002060"/>
                </a:solidFill>
                <a:latin typeface="Times New Roman" panose="02020603050405020304" pitchFamily="18" charset="0"/>
                <a:cs typeface="Times New Roman" panose="02020603050405020304" pitchFamily="18" charset="0"/>
              </a:rPr>
              <a:t>.</a:t>
            </a:r>
            <a:endParaRPr lang="cs-CZ" sz="3600" kern="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286000" y="3016250"/>
            <a:ext cx="2089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dirty="0">
                <a:latin typeface="Times New Roman" pitchFamily="18" charset="0"/>
                <a:cs typeface="Times New Roman" pitchFamily="18" charset="0"/>
              </a:rPr>
              <a:t>Người lớn</a:t>
            </a:r>
          </a:p>
        </p:txBody>
      </p:sp>
      <p:sp>
        <p:nvSpPr>
          <p:cNvPr id="5" name="TextBox 4"/>
          <p:cNvSpPr txBox="1">
            <a:spLocks noChangeArrowheads="1"/>
          </p:cNvSpPr>
          <p:nvPr/>
        </p:nvSpPr>
        <p:spPr bwMode="auto">
          <a:xfrm>
            <a:off x="4146550" y="3016250"/>
            <a:ext cx="2039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dirty="0">
                <a:latin typeface="Times New Roman" pitchFamily="18" charset="0"/>
                <a:cs typeface="Times New Roman" pitchFamily="18" charset="0"/>
              </a:rPr>
              <a:t> làm gì?</a:t>
            </a:r>
          </a:p>
        </p:txBody>
      </p:sp>
      <p:sp>
        <p:nvSpPr>
          <p:cNvPr id="6" name="TextBox 5"/>
          <p:cNvSpPr txBox="1">
            <a:spLocks noChangeArrowheads="1"/>
          </p:cNvSpPr>
          <p:nvPr/>
        </p:nvSpPr>
        <p:spPr bwMode="auto">
          <a:xfrm>
            <a:off x="2286000" y="43068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dirty="0">
                <a:latin typeface="Times New Roman" pitchFamily="18" charset="0"/>
                <a:cs typeface="Times New Roman" pitchFamily="18" charset="0"/>
              </a:rPr>
              <a:t>Ai</a:t>
            </a:r>
          </a:p>
        </p:txBody>
      </p:sp>
      <p:sp>
        <p:nvSpPr>
          <p:cNvPr id="7" name="TextBox 6"/>
          <p:cNvSpPr txBox="1">
            <a:spLocks noChangeArrowheads="1"/>
          </p:cNvSpPr>
          <p:nvPr/>
        </p:nvSpPr>
        <p:spPr bwMode="auto">
          <a:xfrm>
            <a:off x="2743200" y="4306888"/>
            <a:ext cx="350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a:latin typeface="Times New Roman" pitchFamily="18" charset="0"/>
                <a:cs typeface="Times New Roman" pitchFamily="18" charset="0"/>
              </a:rPr>
              <a:t> đánh trâu ra cày?</a:t>
            </a:r>
          </a:p>
        </p:txBody>
      </p:sp>
      <p:sp>
        <p:nvSpPr>
          <p:cNvPr id="11272" name="TextBox 7"/>
          <p:cNvSpPr txBox="1">
            <a:spLocks noChangeArrowheads="1"/>
          </p:cNvSpPr>
          <p:nvPr/>
        </p:nvSpPr>
        <p:spPr bwMode="auto">
          <a:xfrm>
            <a:off x="228600" y="-127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800" b="1">
                <a:latin typeface="Times New Roman" pitchFamily="18" charset="0"/>
                <a:cs typeface="Times New Roman" pitchFamily="18" charset="0"/>
              </a:rPr>
              <a:t>3. Đặt câu hỏi: </a:t>
            </a:r>
          </a:p>
          <a:p>
            <a:pPr eaLnBrk="1" hangingPunct="1">
              <a:spcBef>
                <a:spcPct val="0"/>
              </a:spcBef>
              <a:buFontTx/>
              <a:buNone/>
            </a:pPr>
            <a:r>
              <a:rPr lang="vi-VN" altLang="cs-CZ" sz="2800" b="1">
                <a:latin typeface="Times New Roman" pitchFamily="18" charset="0"/>
                <a:cs typeface="Times New Roman" pitchFamily="18" charset="0"/>
              </a:rPr>
              <a:t>           a, Cho từ ngữ chỉ hoạt động.</a:t>
            </a:r>
          </a:p>
          <a:p>
            <a:pPr eaLnBrk="1" hangingPunct="1">
              <a:spcBef>
                <a:spcPct val="0"/>
              </a:spcBef>
              <a:buFontTx/>
              <a:buNone/>
            </a:pPr>
            <a:r>
              <a:rPr lang="vi-VN" altLang="cs-CZ" sz="2800" b="1">
                <a:latin typeface="Times New Roman" pitchFamily="18" charset="0"/>
                <a:cs typeface="Times New Roman" pitchFamily="18" charset="0"/>
              </a:rPr>
              <a:t>           b, Cho từ ngữ chỉ người hoặc vật hoạt động.</a:t>
            </a:r>
            <a:endParaRPr lang="cs-CZ" altLang="cs-CZ" sz="2800" b="1">
              <a:latin typeface="Times New Roman" pitchFamily="18" charset="0"/>
              <a:cs typeface="Times New Roman" pitchFamily="18" charset="0"/>
            </a:endParaRPr>
          </a:p>
        </p:txBody>
      </p:sp>
      <p:cxnSp>
        <p:nvCxnSpPr>
          <p:cNvPr id="9" name="Straight Connector 8"/>
          <p:cNvCxnSpPr/>
          <p:nvPr/>
        </p:nvCxnSpPr>
        <p:spPr>
          <a:xfrm>
            <a:off x="685800" y="442913"/>
            <a:ext cx="16240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62213" y="887413"/>
            <a:ext cx="30241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43175" y="1322388"/>
            <a:ext cx="50768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06838" y="2395538"/>
            <a:ext cx="3179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06838" y="2336800"/>
            <a:ext cx="3179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73238" y="2351088"/>
            <a:ext cx="17637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4139952" y="3016250"/>
            <a:ext cx="2039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b="1" i="1" dirty="0">
                <a:solidFill>
                  <a:srgbClr val="FF0000"/>
                </a:solidFill>
                <a:latin typeface="Times New Roman" pitchFamily="18" charset="0"/>
                <a:cs typeface="Times New Roman" pitchFamily="18" charset="0"/>
              </a:rPr>
              <a:t> làm gì?</a:t>
            </a:r>
          </a:p>
        </p:txBody>
      </p:sp>
      <p:sp>
        <p:nvSpPr>
          <p:cNvPr id="16" name="TextBox 15"/>
          <p:cNvSpPr txBox="1">
            <a:spLocks noChangeArrowheads="1"/>
          </p:cNvSpPr>
          <p:nvPr/>
        </p:nvSpPr>
        <p:spPr bwMode="auto">
          <a:xfrm>
            <a:off x="2339752" y="4293096"/>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b="1" i="1" dirty="0">
                <a:solidFill>
                  <a:srgbClr val="FF0000"/>
                </a:solidFill>
                <a:latin typeface="Times New Roman" pitchFamily="18" charset="0"/>
                <a:cs typeface="Times New Roman" pitchFamily="18" charset="0"/>
              </a:rPr>
              <a:t>Ai</a:t>
            </a:r>
          </a:p>
        </p:txBody>
      </p:sp>
    </p:spTree>
    <p:extLst>
      <p:ext uri="{BB962C8B-B14F-4D97-AF65-F5344CB8AC3E}">
        <p14:creationId xmlns:p14="http://schemas.microsoft.com/office/powerpoint/2010/main" val="34981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27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800" b="1">
                <a:latin typeface="Times New Roman" pitchFamily="18" charset="0"/>
                <a:cs typeface="Times New Roman" pitchFamily="18" charset="0"/>
              </a:rPr>
              <a:t>3. Đặt câu hỏi: </a:t>
            </a:r>
          </a:p>
          <a:p>
            <a:pPr eaLnBrk="1" hangingPunct="1">
              <a:spcBef>
                <a:spcPct val="0"/>
              </a:spcBef>
              <a:buFontTx/>
              <a:buNone/>
            </a:pPr>
            <a:r>
              <a:rPr lang="vi-VN" altLang="cs-CZ" sz="2800" b="1">
                <a:latin typeface="Times New Roman" pitchFamily="18" charset="0"/>
                <a:cs typeface="Times New Roman" pitchFamily="18" charset="0"/>
              </a:rPr>
              <a:t>           a, Cho từ ngữ chỉ hoạt động.</a:t>
            </a:r>
          </a:p>
          <a:p>
            <a:pPr eaLnBrk="1" hangingPunct="1">
              <a:spcBef>
                <a:spcPct val="0"/>
              </a:spcBef>
              <a:buFontTx/>
              <a:buNone/>
            </a:pPr>
            <a:r>
              <a:rPr lang="vi-VN" altLang="cs-CZ" sz="2800" b="1">
                <a:latin typeface="Times New Roman" pitchFamily="18" charset="0"/>
                <a:cs typeface="Times New Roman" pitchFamily="18" charset="0"/>
              </a:rPr>
              <a:t>           b, Cho từ ngữ chỉ người hoặc vật hoạt động.</a:t>
            </a:r>
            <a:endParaRPr lang="cs-CZ" altLang="cs-CZ" sz="2800" b="1">
              <a:latin typeface="Times New Roman" pitchFamily="18" charset="0"/>
              <a:cs typeface="Times New Roman" pitchFamily="18" charset="0"/>
            </a:endParaRPr>
          </a:p>
        </p:txBody>
      </p:sp>
      <p:cxnSp>
        <p:nvCxnSpPr>
          <p:cNvPr id="10" name="Straight Connector 9"/>
          <p:cNvCxnSpPr/>
          <p:nvPr/>
        </p:nvCxnSpPr>
        <p:spPr>
          <a:xfrm>
            <a:off x="685800" y="442913"/>
            <a:ext cx="16240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62213" y="887413"/>
            <a:ext cx="30241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43175" y="1322388"/>
            <a:ext cx="5305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 Box 26"/>
          <p:cNvSpPr txBox="1">
            <a:spLocks noChangeArrowheads="1"/>
          </p:cNvSpPr>
          <p:nvPr/>
        </p:nvSpPr>
        <p:spPr bwMode="auto">
          <a:xfrm>
            <a:off x="1147763" y="3392488"/>
            <a:ext cx="5707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vi-VN" altLang="cs-CZ" sz="3600" b="1">
                <a:solidFill>
                  <a:srgbClr val="002060"/>
                </a:solidFill>
                <a:latin typeface="Times New Roman" pitchFamily="18" charset="0"/>
                <a:cs typeface="Times New Roman" pitchFamily="18" charset="0"/>
              </a:rPr>
              <a:t>2. </a:t>
            </a:r>
            <a:r>
              <a:rPr lang="en-US" altLang="cs-CZ" sz="3600" b="1">
                <a:solidFill>
                  <a:srgbClr val="002060"/>
                </a:solidFill>
                <a:latin typeface="Times New Roman" pitchFamily="18" charset="0"/>
                <a:cs typeface="Times New Roman" pitchFamily="18" charset="0"/>
              </a:rPr>
              <a:t>Các cụ già nhặt cỏ, đốt lá.</a:t>
            </a:r>
          </a:p>
        </p:txBody>
      </p:sp>
      <p:sp>
        <p:nvSpPr>
          <p:cNvPr id="23" name="Text Box 29"/>
          <p:cNvSpPr txBox="1">
            <a:spLocks noChangeArrowheads="1"/>
          </p:cNvSpPr>
          <p:nvPr/>
        </p:nvSpPr>
        <p:spPr bwMode="auto">
          <a:xfrm>
            <a:off x="1095375" y="4078288"/>
            <a:ext cx="678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vi-VN" altLang="cs-CZ" sz="3600" b="1">
                <a:solidFill>
                  <a:srgbClr val="002060"/>
                </a:solidFill>
                <a:latin typeface="Times New Roman" pitchFamily="18" charset="0"/>
                <a:cs typeface="Times New Roman" pitchFamily="18" charset="0"/>
              </a:rPr>
              <a:t>3. </a:t>
            </a:r>
            <a:r>
              <a:rPr lang="en-US" altLang="cs-CZ" sz="3600" b="1">
                <a:solidFill>
                  <a:srgbClr val="002060"/>
                </a:solidFill>
                <a:latin typeface="Times New Roman" pitchFamily="18" charset="0"/>
                <a:cs typeface="Times New Roman" pitchFamily="18" charset="0"/>
              </a:rPr>
              <a:t>Mấy chú bé bắc bếp thổi cơm.</a:t>
            </a:r>
            <a:endParaRPr lang="en-US" altLang="cs-CZ" sz="3600">
              <a:solidFill>
                <a:srgbClr val="002060"/>
              </a:solidFill>
              <a:latin typeface="Times New Roman" pitchFamily="18" charset="0"/>
              <a:cs typeface="Times New Roman" pitchFamily="18" charset="0"/>
            </a:endParaRPr>
          </a:p>
        </p:txBody>
      </p:sp>
      <p:sp>
        <p:nvSpPr>
          <p:cNvPr id="24" name="Text Box 32"/>
          <p:cNvSpPr txBox="1">
            <a:spLocks noChangeArrowheads="1"/>
          </p:cNvSpPr>
          <p:nvPr/>
        </p:nvSpPr>
        <p:spPr bwMode="auto">
          <a:xfrm>
            <a:off x="1066800" y="4764088"/>
            <a:ext cx="5116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vi-VN" altLang="cs-CZ" sz="3600" b="1">
                <a:solidFill>
                  <a:srgbClr val="002060"/>
                </a:solidFill>
                <a:latin typeface="Times New Roman" pitchFamily="18" charset="0"/>
                <a:cs typeface="Times New Roman" pitchFamily="18" charset="0"/>
              </a:rPr>
              <a:t>4. </a:t>
            </a:r>
            <a:r>
              <a:rPr lang="en-US" altLang="cs-CZ" sz="3600" b="1">
                <a:solidFill>
                  <a:srgbClr val="002060"/>
                </a:solidFill>
                <a:latin typeface="Times New Roman" pitchFamily="18" charset="0"/>
                <a:cs typeface="Times New Roman" pitchFamily="18" charset="0"/>
              </a:rPr>
              <a:t>Các bà mẹ tra ngô.</a:t>
            </a:r>
            <a:endParaRPr lang="en-US" altLang="cs-CZ" sz="3600">
              <a:solidFill>
                <a:srgbClr val="002060"/>
              </a:solidFill>
              <a:latin typeface="Times New Roman" pitchFamily="18" charset="0"/>
              <a:cs typeface="Times New Roman" pitchFamily="18" charset="0"/>
            </a:endParaRPr>
          </a:p>
        </p:txBody>
      </p:sp>
      <p:sp>
        <p:nvSpPr>
          <p:cNvPr id="25" name="Text Box 35"/>
          <p:cNvSpPr txBox="1">
            <a:spLocks noChangeArrowheads="1"/>
          </p:cNvSpPr>
          <p:nvPr/>
        </p:nvSpPr>
        <p:spPr bwMode="auto">
          <a:xfrm>
            <a:off x="1066800" y="5449888"/>
            <a:ext cx="708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vi-VN" altLang="cs-CZ" sz="3600" b="1">
                <a:solidFill>
                  <a:srgbClr val="002060"/>
                </a:solidFill>
                <a:latin typeface="Times New Roman" pitchFamily="18" charset="0"/>
                <a:cs typeface="Times New Roman" pitchFamily="18" charset="0"/>
              </a:rPr>
              <a:t>5. </a:t>
            </a:r>
            <a:r>
              <a:rPr lang="en-US" altLang="cs-CZ" sz="3600" b="1">
                <a:solidFill>
                  <a:srgbClr val="002060"/>
                </a:solidFill>
                <a:latin typeface="Times New Roman" pitchFamily="18" charset="0"/>
                <a:cs typeface="Times New Roman" pitchFamily="18" charset="0"/>
              </a:rPr>
              <a:t>Các em bé ngủ khì trên lưng mẹ.</a:t>
            </a:r>
            <a:endParaRPr lang="en-US" altLang="cs-CZ" sz="3600">
              <a:solidFill>
                <a:srgbClr val="002060"/>
              </a:solidFill>
              <a:latin typeface="Times New Roman" pitchFamily="18" charset="0"/>
              <a:cs typeface="Times New Roman" pitchFamily="18" charset="0"/>
            </a:endParaRPr>
          </a:p>
        </p:txBody>
      </p:sp>
      <p:sp>
        <p:nvSpPr>
          <p:cNvPr id="26" name="Text Box 38"/>
          <p:cNvSpPr txBox="1">
            <a:spLocks noChangeArrowheads="1"/>
          </p:cNvSpPr>
          <p:nvPr/>
        </p:nvSpPr>
        <p:spPr bwMode="auto">
          <a:xfrm>
            <a:off x="1066800" y="6059488"/>
            <a:ext cx="6100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vi-VN" altLang="cs-CZ" sz="3600" b="1">
                <a:solidFill>
                  <a:srgbClr val="002060"/>
                </a:solidFill>
                <a:latin typeface="Times New Roman" pitchFamily="18" charset="0"/>
                <a:cs typeface="Times New Roman" pitchFamily="18" charset="0"/>
              </a:rPr>
              <a:t>6. </a:t>
            </a:r>
            <a:r>
              <a:rPr lang="en-US" altLang="cs-CZ" sz="3600" b="1">
                <a:solidFill>
                  <a:srgbClr val="002060"/>
                </a:solidFill>
                <a:latin typeface="Times New Roman" pitchFamily="18" charset="0"/>
                <a:cs typeface="Times New Roman" pitchFamily="18" charset="0"/>
              </a:rPr>
              <a:t>Lũ chó sủa om cả rừng.</a:t>
            </a:r>
            <a:endParaRPr lang="en-US" altLang="cs-CZ" sz="3600">
              <a:solidFill>
                <a:srgbClr val="002060"/>
              </a:solidFill>
              <a:latin typeface="Times New Roman" pitchFamily="18" charset="0"/>
              <a:cs typeface="Times New Roman" pitchFamily="18" charset="0"/>
            </a:endParaRPr>
          </a:p>
        </p:txBody>
      </p:sp>
      <p:cxnSp>
        <p:nvCxnSpPr>
          <p:cNvPr id="27" name="Straight Connector 26"/>
          <p:cNvCxnSpPr/>
          <p:nvPr/>
        </p:nvCxnSpPr>
        <p:spPr>
          <a:xfrm>
            <a:off x="3951288" y="3962400"/>
            <a:ext cx="266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62400" y="4024313"/>
            <a:ext cx="266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79875" y="4648200"/>
            <a:ext cx="3235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90988" y="4710113"/>
            <a:ext cx="32242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84600" y="6019800"/>
            <a:ext cx="4130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95713" y="6069013"/>
            <a:ext cx="41195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46413" y="6629400"/>
            <a:ext cx="31257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7525" y="6691313"/>
            <a:ext cx="3114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41750" y="5334000"/>
            <a:ext cx="1449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854450" y="5395913"/>
            <a:ext cx="1436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751013" y="3962400"/>
            <a:ext cx="1971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62113" y="4648200"/>
            <a:ext cx="21621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90688" y="5351463"/>
            <a:ext cx="19732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6030913"/>
            <a:ext cx="1971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85925" y="6629400"/>
            <a:ext cx="12763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Content Placeholder 2"/>
          <p:cNvSpPr txBox="1">
            <a:spLocks/>
          </p:cNvSpPr>
          <p:nvPr/>
        </p:nvSpPr>
        <p:spPr>
          <a:xfrm>
            <a:off x="1203325" y="1487488"/>
            <a:ext cx="2789238" cy="8382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vi-VN" altLang="cs-CZ" sz="3600" b="1" kern="0" dirty="0" smtClean="0">
                <a:solidFill>
                  <a:srgbClr val="002060"/>
                </a:solidFill>
                <a:latin typeface="Times New Roman" panose="02020603050405020304" pitchFamily="18" charset="0"/>
                <a:cs typeface="Times New Roman" panose="02020603050405020304" pitchFamily="18" charset="0"/>
              </a:rPr>
              <a:t>1. </a:t>
            </a:r>
            <a:r>
              <a:rPr lang="en-US" altLang="cs-CZ" sz="3600" b="1" kern="0" dirty="0" err="1" smtClean="0">
                <a:solidFill>
                  <a:srgbClr val="002060"/>
                </a:solidFill>
                <a:latin typeface="Times New Roman" panose="02020603050405020304" pitchFamily="18" charset="0"/>
                <a:cs typeface="Times New Roman" panose="02020603050405020304" pitchFamily="18" charset="0"/>
              </a:rPr>
              <a:t>Người</a:t>
            </a:r>
            <a:r>
              <a:rPr lang="en-US" altLang="cs-CZ" sz="3600" b="1" kern="0" dirty="0" smtClean="0">
                <a:solidFill>
                  <a:srgbClr val="002060"/>
                </a:solidFill>
                <a:latin typeface="Times New Roman" panose="02020603050405020304" pitchFamily="18" charset="0"/>
                <a:cs typeface="Times New Roman" panose="02020603050405020304" pitchFamily="18" charset="0"/>
              </a:rPr>
              <a:t> </a:t>
            </a:r>
            <a:r>
              <a:rPr lang="en-US" altLang="cs-CZ" sz="3600" b="1" kern="0" dirty="0" err="1" smtClean="0">
                <a:solidFill>
                  <a:srgbClr val="002060"/>
                </a:solidFill>
                <a:latin typeface="Times New Roman" panose="02020603050405020304" pitchFamily="18" charset="0"/>
                <a:cs typeface="Times New Roman" panose="02020603050405020304" pitchFamily="18" charset="0"/>
              </a:rPr>
              <a:t>lớn</a:t>
            </a:r>
            <a:endParaRPr lang="cs-CZ" sz="3600" kern="0" dirty="0" smtClean="0">
              <a:solidFill>
                <a:srgbClr val="00206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3733800" y="1487488"/>
            <a:ext cx="3657600" cy="646112"/>
          </a:xfrm>
          <a:prstGeom prst="rect">
            <a:avLst/>
          </a:prstGeom>
          <a:noFill/>
        </p:spPr>
        <p:txBody>
          <a:bodyPr>
            <a:spAutoFit/>
          </a:bodyPr>
          <a:lstStyle/>
          <a:p>
            <a:pPr>
              <a:spcBef>
                <a:spcPct val="20000"/>
              </a:spcBef>
              <a:defRPr/>
            </a:pPr>
            <a:r>
              <a:rPr lang="en-US" altLang="cs-CZ" sz="3600" b="1" kern="0" dirty="0" err="1">
                <a:solidFill>
                  <a:srgbClr val="002060"/>
                </a:solidFill>
                <a:latin typeface="Times New Roman" panose="02020603050405020304" pitchFamily="18" charset="0"/>
                <a:cs typeface="Times New Roman" panose="02020603050405020304" pitchFamily="18" charset="0"/>
              </a:rPr>
              <a:t>đánh</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trâu</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ra</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cày</a:t>
            </a:r>
            <a:r>
              <a:rPr lang="vi-VN" altLang="cs-CZ" sz="3600" b="1" kern="0" dirty="0">
                <a:solidFill>
                  <a:srgbClr val="002060"/>
                </a:solidFill>
                <a:latin typeface="Times New Roman" panose="02020603050405020304" pitchFamily="18" charset="0"/>
                <a:cs typeface="Times New Roman" panose="02020603050405020304" pitchFamily="18" charset="0"/>
              </a:rPr>
              <a:t>.</a:t>
            </a:r>
            <a:endParaRPr lang="cs-CZ" sz="3600" kern="0" dirty="0">
              <a:solidFill>
                <a:srgbClr val="002060"/>
              </a:solidFill>
              <a:latin typeface="Times New Roman" panose="02020603050405020304" pitchFamily="18" charset="0"/>
              <a:cs typeface="Times New Roman" panose="02020603050405020304" pitchFamily="18" charset="0"/>
            </a:endParaRPr>
          </a:p>
        </p:txBody>
      </p:sp>
      <p:sp>
        <p:nvSpPr>
          <p:cNvPr id="44" name="TextBox 43"/>
          <p:cNvSpPr txBox="1">
            <a:spLocks noChangeArrowheads="1"/>
          </p:cNvSpPr>
          <p:nvPr/>
        </p:nvSpPr>
        <p:spPr bwMode="auto">
          <a:xfrm>
            <a:off x="2286000" y="2097088"/>
            <a:ext cx="208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a:latin typeface="Times New Roman" pitchFamily="18" charset="0"/>
                <a:cs typeface="Times New Roman" pitchFamily="18" charset="0"/>
              </a:rPr>
              <a:t>Người lớn</a:t>
            </a:r>
          </a:p>
        </p:txBody>
      </p:sp>
      <p:sp>
        <p:nvSpPr>
          <p:cNvPr id="45" name="TextBox 44"/>
          <p:cNvSpPr txBox="1">
            <a:spLocks noChangeArrowheads="1"/>
          </p:cNvSpPr>
          <p:nvPr/>
        </p:nvSpPr>
        <p:spPr bwMode="auto">
          <a:xfrm>
            <a:off x="4146550" y="2097088"/>
            <a:ext cx="2039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b="1" i="1" dirty="0">
                <a:solidFill>
                  <a:srgbClr val="FF0000"/>
                </a:solidFill>
                <a:latin typeface="Times New Roman" pitchFamily="18" charset="0"/>
                <a:cs typeface="Times New Roman" pitchFamily="18" charset="0"/>
              </a:rPr>
              <a:t> làm gì?</a:t>
            </a:r>
          </a:p>
        </p:txBody>
      </p:sp>
      <p:sp>
        <p:nvSpPr>
          <p:cNvPr id="46" name="TextBox 45"/>
          <p:cNvSpPr txBox="1">
            <a:spLocks noChangeArrowheads="1"/>
          </p:cNvSpPr>
          <p:nvPr/>
        </p:nvSpPr>
        <p:spPr bwMode="auto">
          <a:xfrm>
            <a:off x="2286000" y="26304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b="1" i="1" dirty="0">
                <a:solidFill>
                  <a:srgbClr val="FF0000"/>
                </a:solidFill>
                <a:latin typeface="Times New Roman" pitchFamily="18" charset="0"/>
                <a:cs typeface="Times New Roman" pitchFamily="18" charset="0"/>
              </a:rPr>
              <a:t>Ai</a:t>
            </a:r>
          </a:p>
        </p:txBody>
      </p:sp>
      <p:sp>
        <p:nvSpPr>
          <p:cNvPr id="47" name="TextBox 46"/>
          <p:cNvSpPr txBox="1">
            <a:spLocks noChangeArrowheads="1"/>
          </p:cNvSpPr>
          <p:nvPr/>
        </p:nvSpPr>
        <p:spPr bwMode="auto">
          <a:xfrm>
            <a:off x="2743200" y="2630488"/>
            <a:ext cx="350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a:latin typeface="Times New Roman" pitchFamily="18" charset="0"/>
                <a:cs typeface="Times New Roman" pitchFamily="18" charset="0"/>
              </a:rPr>
              <a:t> đánh trâu ra cày?</a:t>
            </a:r>
          </a:p>
        </p:txBody>
      </p:sp>
      <p:cxnSp>
        <p:nvCxnSpPr>
          <p:cNvPr id="48" name="Straight Connector 47"/>
          <p:cNvCxnSpPr/>
          <p:nvPr/>
        </p:nvCxnSpPr>
        <p:spPr>
          <a:xfrm>
            <a:off x="3906838" y="2085975"/>
            <a:ext cx="3179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06838" y="2027238"/>
            <a:ext cx="3179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1773238" y="2027238"/>
            <a:ext cx="1906587" cy="142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828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par>
                                <p:cTn id="35" presetID="22" presetClass="entr" presetSubtype="4"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par>
                                <p:cTn id="38" presetID="22" presetClass="entr" presetSubtype="4"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par>
                                <p:cTn id="41" presetID="2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par>
                                <p:cTn id="44" presetID="22" presetClass="entr" presetSubtype="4"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par>
                                <p:cTn id="47" presetID="22" presetClass="entr" presetSubtype="4"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par>
                                <p:cTn id="50" presetID="22" presetClass="entr" presetSubtype="4"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par>
                                <p:cTn id="56" presetID="22" presetClass="entr" presetSubtype="4"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par>
                                <p:cTn id="59" presetID="22" presetClass="entr" presetSubtype="4"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down)">
                                      <p:cBhvr>
                                        <p:cTn id="61" dur="500"/>
                                        <p:tgtEl>
                                          <p:spTgt spid="41"/>
                                        </p:tgtEl>
                                      </p:cBhvr>
                                    </p:animEffect>
                                  </p:childTnLst>
                                </p:cTn>
                              </p:par>
                              <p:par>
                                <p:cTn id="62" presetID="22" presetClass="entr" presetSubtype="4"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par>
                                <p:cTn id="65" presetID="22" presetClass="entr" presetSubtype="4"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16" presetClass="entr" presetSubtype="21"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inVertical)">
                                      <p:cBhvr>
                                        <p:cTn id="70" dur="500"/>
                                        <p:tgtEl>
                                          <p:spTgt spid="10"/>
                                        </p:tgtEl>
                                      </p:cBhvr>
                                    </p:animEffect>
                                  </p:childTnLst>
                                </p:cTn>
                              </p:par>
                              <p:par>
                                <p:cTn id="71" presetID="16" presetClass="entr" presetSubtype="21"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arn(inVertical)">
                                      <p:cBhvr>
                                        <p:cTn id="73" dur="500"/>
                                        <p:tgtEl>
                                          <p:spTgt spid="13"/>
                                        </p:tgtEl>
                                      </p:cBhvr>
                                    </p:animEffect>
                                  </p:childTnLst>
                                </p:cTn>
                              </p:par>
                              <p:par>
                                <p:cTn id="74" presetID="16" presetClass="entr" presetSubtype="21"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barn(inVertical)">
                                      <p:cBhvr>
                                        <p:cTn id="76" dur="500"/>
                                        <p:tgtEl>
                                          <p:spTgt spid="14"/>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arn(inVertical)">
                                      <p:cBhvr>
                                        <p:cTn id="79" dur="500"/>
                                        <p:tgtEl>
                                          <p:spTgt spid="44"/>
                                        </p:tgtEl>
                                      </p:cBhvr>
                                    </p:animEffect>
                                  </p:childTnLst>
                                </p:cTn>
                              </p:par>
                              <p:par>
                                <p:cTn id="80" presetID="16" presetClass="entr" presetSubtype="21" fill="hold" grpId="0" nodeType="withEffect">
                                  <p:stCondLst>
                                    <p:cond delay="0"/>
                                  </p:stCondLst>
                                  <p:iterate type="lt">
                                    <p:tmPct val="0"/>
                                  </p:iterate>
                                  <p:childTnLst>
                                    <p:set>
                                      <p:cBhvr>
                                        <p:cTn id="81" dur="1" fill="hold">
                                          <p:stCondLst>
                                            <p:cond delay="0"/>
                                          </p:stCondLst>
                                        </p:cTn>
                                        <p:tgtEl>
                                          <p:spTgt spid="45"/>
                                        </p:tgtEl>
                                        <p:attrNameLst>
                                          <p:attrName>style.visibility</p:attrName>
                                        </p:attrNameLst>
                                      </p:cBhvr>
                                      <p:to>
                                        <p:strVal val="visible"/>
                                      </p:to>
                                    </p:set>
                                    <p:animEffect transition="in" filter="barn(inVertical)">
                                      <p:cBhvr>
                                        <p:cTn id="82" dur="500"/>
                                        <p:tgtEl>
                                          <p:spTgt spid="4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down)">
                                      <p:cBhvr>
                                        <p:cTn id="85" dur="500"/>
                                        <p:tgtEl>
                                          <p:spTgt spid="4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down)">
                                      <p:cBhvr>
                                        <p:cTn id="88" dur="500"/>
                                        <p:tgtEl>
                                          <p:spTgt spid="43"/>
                                        </p:tgtEl>
                                      </p:cBhvr>
                                    </p:animEffect>
                                  </p:childTnLst>
                                </p:cTn>
                              </p:par>
                              <p:par>
                                <p:cTn id="89" presetID="22" presetClass="entr" presetSubtype="4" fill="hold" grpId="0" nodeType="withEffect">
                                  <p:stCondLst>
                                    <p:cond delay="0"/>
                                  </p:stCondLst>
                                  <p:iterate type="lt">
                                    <p:tmPct val="0"/>
                                  </p:iterate>
                                  <p:childTnLst>
                                    <p:set>
                                      <p:cBhvr>
                                        <p:cTn id="90" dur="1" fill="hold">
                                          <p:stCondLst>
                                            <p:cond delay="0"/>
                                          </p:stCondLst>
                                        </p:cTn>
                                        <p:tgtEl>
                                          <p:spTgt spid="46"/>
                                        </p:tgtEl>
                                        <p:attrNameLst>
                                          <p:attrName>style.visibility</p:attrName>
                                        </p:attrNameLst>
                                      </p:cBhvr>
                                      <p:to>
                                        <p:strVal val="visible"/>
                                      </p:to>
                                    </p:set>
                                    <p:animEffect transition="in" filter="wipe(down)">
                                      <p:cBhvr>
                                        <p:cTn id="91" dur="500"/>
                                        <p:tgtEl>
                                          <p:spTgt spid="46"/>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down)">
                                      <p:cBhvr>
                                        <p:cTn id="94" dur="500"/>
                                        <p:tgtEl>
                                          <p:spTgt spid="47"/>
                                        </p:tgtEl>
                                      </p:cBhvr>
                                    </p:animEffect>
                                  </p:childTnLst>
                                </p:cTn>
                              </p:par>
                              <p:par>
                                <p:cTn id="95" presetID="16" presetClass="entr" presetSubtype="21"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barn(inVertical)">
                                      <p:cBhvr>
                                        <p:cTn id="97" dur="500"/>
                                        <p:tgtEl>
                                          <p:spTgt spid="50"/>
                                        </p:tgtEl>
                                      </p:cBhvr>
                                    </p:animEffect>
                                  </p:childTnLst>
                                </p:cTn>
                              </p:par>
                              <p:par>
                                <p:cTn id="98" presetID="16" presetClass="entr" presetSubtype="21" fill="hold"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barn(inVertical)">
                                      <p:cBhvr>
                                        <p:cTn id="100" dur="500"/>
                                        <p:tgtEl>
                                          <p:spTgt spid="48"/>
                                        </p:tgtEl>
                                      </p:cBhvr>
                                    </p:animEffect>
                                  </p:childTnLst>
                                </p:cTn>
                              </p:par>
                              <p:par>
                                <p:cTn id="101" presetID="16" presetClass="entr" presetSubtype="21" fill="hold"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barn(inVertical)">
                                      <p:cBhvr>
                                        <p:cTn id="10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5" grpId="0"/>
      <p:bldP spid="26" grpId="0"/>
      <p:bldP spid="42" grpId="0"/>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98" name="Group 54"/>
          <p:cNvGraphicFramePr>
            <a:graphicFrameLocks noGrp="1"/>
          </p:cNvGraphicFramePr>
          <p:nvPr/>
        </p:nvGraphicFramePr>
        <p:xfrm>
          <a:off x="0" y="304800"/>
          <a:ext cx="9067800" cy="6400800"/>
        </p:xfrm>
        <a:graphic>
          <a:graphicData uri="http://schemas.openxmlformats.org/drawingml/2006/table">
            <a:tbl>
              <a:tblPr/>
              <a:tblGrid>
                <a:gridCol w="4114800"/>
                <a:gridCol w="2590800"/>
                <a:gridCol w="2362200"/>
              </a:tblGrid>
              <a:tr h="137160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2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Câu</a:t>
                      </a:r>
                      <a:r>
                        <a:rPr kumimoji="0" lang="en-US" altLang="cs-CZ" sz="2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p>
                  </a:txBody>
                  <a:tcPr marT="45730" marB="45730" anchor="ct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vi-VN" altLang="cs-CZ" sz="2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Câu hỏi cho từ ngữ chỉ người hay vật hoạt động</a:t>
                      </a:r>
                      <a:endParaRPr kumimoji="0" lang="en-US" altLang="cs-CZ" sz="2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T="45730" marB="45730" anchor="ct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vi-VN" altLang="cs-CZ" sz="2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Câu hỏi cho từ ngữ </a:t>
                      </a:r>
                      <a:r>
                        <a:rPr kumimoji="0" lang="en-US" altLang="cs-CZ" sz="22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chỉ</a:t>
                      </a:r>
                      <a:r>
                        <a:rPr kumimoji="0" lang="en-US" altLang="cs-CZ" sz="2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altLang="cs-CZ" sz="22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hoạt</a:t>
                      </a:r>
                      <a:r>
                        <a:rPr kumimoji="0" lang="vi-VN" altLang="cs-CZ" sz="2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altLang="cs-CZ" sz="22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động</a:t>
                      </a:r>
                      <a:r>
                        <a:rPr kumimoji="0" lang="vi-VN" altLang="cs-CZ" sz="2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cs-CZ" sz="2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T="45730" marB="45730"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r>
              <a:tr h="5029200">
                <a:tc>
                  <a:txBody>
                    <a:bodyPr/>
                    <a:lstStyle>
                      <a:lvl1pPr marL="533400" indent="-53340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533400" marR="0" lvl="0" indent="-533400" algn="just" defTabSz="914400" rtl="0" eaLnBrk="1" fontAlgn="base" latinLnBrk="0" hangingPunct="1">
                        <a:lnSpc>
                          <a:spcPct val="100000"/>
                        </a:lnSpc>
                        <a:spcBef>
                          <a:spcPct val="20000"/>
                        </a:spcBef>
                        <a:spcAft>
                          <a:spcPct val="0"/>
                        </a:spcAft>
                        <a:buClrTx/>
                        <a:buSzTx/>
                        <a:buFontTx/>
                        <a:buNone/>
                        <a:tabLst/>
                      </a:pPr>
                      <a:endParaRPr kumimoji="0" lang="vi-VN"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30" marB="45730"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marL="533400" indent="-533400" eaLnBrk="0" hangingPunct="0">
                        <a:spcBef>
                          <a:spcPct val="20000"/>
                        </a:spcBef>
                        <a:tabLst>
                          <a:tab pos="400050" algn="l"/>
                        </a:tabLst>
                        <a:defRPr sz="2800">
                          <a:solidFill>
                            <a:schemeClr val="tx1"/>
                          </a:solidFill>
                          <a:latin typeface="Arial" charset="0"/>
                          <a:cs typeface="Arial" charset="0"/>
                        </a:defRPr>
                      </a:lvl1pPr>
                      <a:lvl2pPr marL="742950" indent="-285750" eaLnBrk="0" hangingPunct="0">
                        <a:spcBef>
                          <a:spcPct val="20000"/>
                        </a:spcBef>
                        <a:tabLst>
                          <a:tab pos="400050" algn="l"/>
                        </a:tabLst>
                        <a:defRPr sz="2400">
                          <a:solidFill>
                            <a:schemeClr val="tx1"/>
                          </a:solidFill>
                          <a:latin typeface="Arial" charset="0"/>
                          <a:cs typeface="Arial" charset="0"/>
                        </a:defRPr>
                      </a:lvl2pPr>
                      <a:lvl3pPr marL="1143000" indent="-228600" eaLnBrk="0" hangingPunct="0">
                        <a:spcBef>
                          <a:spcPct val="20000"/>
                        </a:spcBef>
                        <a:tabLst>
                          <a:tab pos="400050" algn="l"/>
                        </a:tabLst>
                        <a:defRPr sz="2000">
                          <a:solidFill>
                            <a:schemeClr val="tx1"/>
                          </a:solidFill>
                          <a:latin typeface="Arial" charset="0"/>
                          <a:cs typeface="Arial" charset="0"/>
                        </a:defRPr>
                      </a:lvl3pPr>
                      <a:lvl4pPr marL="1600200" indent="-228600" eaLnBrk="0" hangingPunct="0">
                        <a:spcBef>
                          <a:spcPct val="20000"/>
                        </a:spcBef>
                        <a:tabLst>
                          <a:tab pos="400050" algn="l"/>
                        </a:tabLst>
                        <a:defRPr>
                          <a:solidFill>
                            <a:schemeClr val="tx1"/>
                          </a:solidFill>
                          <a:latin typeface="Arial" charset="0"/>
                          <a:cs typeface="Arial" charset="0"/>
                        </a:defRPr>
                      </a:lvl4pPr>
                      <a:lvl5pPr marL="2057400" indent="-228600" eaLnBrk="0" hangingPunct="0">
                        <a:spcBef>
                          <a:spcPct val="20000"/>
                        </a:spcBef>
                        <a:tabLst>
                          <a:tab pos="400050" algn="l"/>
                        </a:tabLst>
                        <a:defRPr>
                          <a:solidFill>
                            <a:schemeClr val="tx1"/>
                          </a:solidFill>
                          <a:latin typeface="Arial" charset="0"/>
                          <a:cs typeface="Arial" charset="0"/>
                        </a:defRPr>
                      </a:lvl5pPr>
                      <a:lvl6pPr marL="2514600" indent="-228600" eaLnBrk="0" fontAlgn="base" hangingPunct="0">
                        <a:spcBef>
                          <a:spcPct val="20000"/>
                        </a:spcBef>
                        <a:spcAft>
                          <a:spcPct val="0"/>
                        </a:spcAft>
                        <a:tabLst>
                          <a:tab pos="400050" algn="l"/>
                        </a:tabLst>
                        <a:defRPr>
                          <a:solidFill>
                            <a:schemeClr val="tx1"/>
                          </a:solidFill>
                          <a:latin typeface="Arial" charset="0"/>
                          <a:cs typeface="Arial" charset="0"/>
                        </a:defRPr>
                      </a:lvl6pPr>
                      <a:lvl7pPr marL="2971800" indent="-228600" eaLnBrk="0" fontAlgn="base" hangingPunct="0">
                        <a:spcBef>
                          <a:spcPct val="20000"/>
                        </a:spcBef>
                        <a:spcAft>
                          <a:spcPct val="0"/>
                        </a:spcAft>
                        <a:tabLst>
                          <a:tab pos="400050" algn="l"/>
                        </a:tabLst>
                        <a:defRPr>
                          <a:solidFill>
                            <a:schemeClr val="tx1"/>
                          </a:solidFill>
                          <a:latin typeface="Arial" charset="0"/>
                          <a:cs typeface="Arial" charset="0"/>
                        </a:defRPr>
                      </a:lvl7pPr>
                      <a:lvl8pPr marL="3429000" indent="-228600" eaLnBrk="0" fontAlgn="base" hangingPunct="0">
                        <a:spcBef>
                          <a:spcPct val="20000"/>
                        </a:spcBef>
                        <a:spcAft>
                          <a:spcPct val="0"/>
                        </a:spcAft>
                        <a:tabLst>
                          <a:tab pos="400050" algn="l"/>
                        </a:tabLst>
                        <a:defRPr>
                          <a:solidFill>
                            <a:schemeClr val="tx1"/>
                          </a:solidFill>
                          <a:latin typeface="Arial" charset="0"/>
                          <a:cs typeface="Arial" charset="0"/>
                        </a:defRPr>
                      </a:lvl8pPr>
                      <a:lvl9pPr marL="3886200" indent="-228600" eaLnBrk="0" fontAlgn="base" hangingPunct="0">
                        <a:spcBef>
                          <a:spcPct val="20000"/>
                        </a:spcBef>
                        <a:spcAft>
                          <a:spcPct val="0"/>
                        </a:spcAft>
                        <a:tabLst>
                          <a:tab pos="400050" algn="l"/>
                        </a:tabLst>
                        <a:defRPr>
                          <a:solidFill>
                            <a:schemeClr val="tx1"/>
                          </a:solidFill>
                          <a:latin typeface="Arial" charset="0"/>
                          <a:cs typeface="Arial"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tab pos="400050" algn="l"/>
                        </a:tabLst>
                      </a:pPr>
                      <a:endParaRPr kumimoji="0" lang="en-US"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30" marB="45730"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marL="533400" indent="-53340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vi-VN"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30" marB="45730"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r>
            </a:tbl>
          </a:graphicData>
        </a:graphic>
      </p:graphicFrame>
      <p:sp>
        <p:nvSpPr>
          <p:cNvPr id="6166" name="Text Box 25"/>
          <p:cNvSpPr txBox="1">
            <a:spLocks noChangeArrowheads="1"/>
          </p:cNvSpPr>
          <p:nvPr/>
        </p:nvSpPr>
        <p:spPr bwMode="auto">
          <a:xfrm>
            <a:off x="0" y="2068513"/>
            <a:ext cx="419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2.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Người</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lớn</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đánh</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trâu</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ra</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cày</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6167" name="Text Box 26"/>
          <p:cNvSpPr txBox="1">
            <a:spLocks noChangeArrowheads="1"/>
          </p:cNvSpPr>
          <p:nvPr/>
        </p:nvSpPr>
        <p:spPr bwMode="auto">
          <a:xfrm>
            <a:off x="0" y="2787650"/>
            <a:ext cx="441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3.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Các</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cụ</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già</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nhặt</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cỏ</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đốt</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lá</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p>
        </p:txBody>
      </p:sp>
      <p:sp>
        <p:nvSpPr>
          <p:cNvPr id="6170" name="Text Box 29"/>
          <p:cNvSpPr txBox="1">
            <a:spLocks noChangeArrowheads="1"/>
          </p:cNvSpPr>
          <p:nvPr/>
        </p:nvSpPr>
        <p:spPr bwMode="auto">
          <a:xfrm>
            <a:off x="0" y="3429000"/>
            <a:ext cx="472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4.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Mấy</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chú</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bé</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bắc</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bếp</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thổi</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cơm</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6173" name="Text Box 32"/>
          <p:cNvSpPr txBox="1">
            <a:spLocks noChangeArrowheads="1"/>
          </p:cNvSpPr>
          <p:nvPr/>
        </p:nvSpPr>
        <p:spPr bwMode="auto">
          <a:xfrm>
            <a:off x="0" y="4246563"/>
            <a:ext cx="3962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5.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Các</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bà</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mẹ</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tra</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ngô</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6176" name="Text Box 35"/>
          <p:cNvSpPr txBox="1">
            <a:spLocks noChangeArrowheads="1"/>
          </p:cNvSpPr>
          <p:nvPr/>
        </p:nvSpPr>
        <p:spPr bwMode="auto">
          <a:xfrm>
            <a:off x="-76200" y="4932363"/>
            <a:ext cx="434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6.Các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em</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bé</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ngủ</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khì</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trên</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lưng</a:t>
            </a:r>
            <a:r>
              <a:rPr lang="vi-VN" altLang="cs-CZ" sz="2200"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mẹ</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6179" name="Text Box 38"/>
          <p:cNvSpPr txBox="1">
            <a:spLocks noChangeArrowheads="1"/>
          </p:cNvSpPr>
          <p:nvPr/>
        </p:nvSpPr>
        <p:spPr bwMode="auto">
          <a:xfrm>
            <a:off x="0" y="5956300"/>
            <a:ext cx="3962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7.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Lũ</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chó</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sủa</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om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cả</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rừng</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9" name="Text Box 25"/>
          <p:cNvSpPr txBox="1">
            <a:spLocks noChangeArrowheads="1"/>
          </p:cNvSpPr>
          <p:nvPr/>
        </p:nvSpPr>
        <p:spPr bwMode="auto">
          <a:xfrm>
            <a:off x="6705600" y="2062163"/>
            <a:ext cx="2362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Người lớn làm gì?</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0" name="Text Box 25"/>
          <p:cNvSpPr txBox="1">
            <a:spLocks noChangeArrowheads="1"/>
          </p:cNvSpPr>
          <p:nvPr/>
        </p:nvSpPr>
        <p:spPr bwMode="auto">
          <a:xfrm>
            <a:off x="6705600" y="2776538"/>
            <a:ext cx="2590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Các cụ già làm gì?</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1" name="Text Box 25"/>
          <p:cNvSpPr txBox="1">
            <a:spLocks noChangeArrowheads="1"/>
          </p:cNvSpPr>
          <p:nvPr/>
        </p:nvSpPr>
        <p:spPr bwMode="auto">
          <a:xfrm>
            <a:off x="6629400" y="3455988"/>
            <a:ext cx="2590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Mấy chú bé làm gì?</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2" name="Text Box 25"/>
          <p:cNvSpPr txBox="1">
            <a:spLocks noChangeArrowheads="1"/>
          </p:cNvSpPr>
          <p:nvPr/>
        </p:nvSpPr>
        <p:spPr bwMode="auto">
          <a:xfrm>
            <a:off x="6705600" y="4224338"/>
            <a:ext cx="2590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Các bà mẹ làm gì?</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3" name="Text Box 25"/>
          <p:cNvSpPr txBox="1">
            <a:spLocks noChangeArrowheads="1"/>
          </p:cNvSpPr>
          <p:nvPr/>
        </p:nvSpPr>
        <p:spPr bwMode="auto">
          <a:xfrm>
            <a:off x="6705600" y="4957763"/>
            <a:ext cx="2590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Các em bé làm gì?</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4" name="Text Box 25"/>
          <p:cNvSpPr txBox="1">
            <a:spLocks noChangeArrowheads="1"/>
          </p:cNvSpPr>
          <p:nvPr/>
        </p:nvSpPr>
        <p:spPr bwMode="auto">
          <a:xfrm>
            <a:off x="6705600" y="5938838"/>
            <a:ext cx="2362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Lũ chó làm gì?</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69900" y="2430463"/>
            <a:ext cx="1028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76400" y="3173413"/>
            <a:ext cx="16779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76400" y="3214688"/>
            <a:ext cx="16779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76400" y="2430463"/>
            <a:ext cx="1981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76400" y="2484438"/>
            <a:ext cx="1981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9900" y="3190875"/>
            <a:ext cx="1130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57375" y="3810000"/>
            <a:ext cx="20288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871663" y="3886200"/>
            <a:ext cx="20145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79413" y="3810000"/>
            <a:ext cx="1401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693863" y="4619625"/>
            <a:ext cx="9731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93863" y="4676775"/>
            <a:ext cx="9731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69900" y="4619625"/>
            <a:ext cx="1130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48" idx="1"/>
          </p:cNvCxnSpPr>
          <p:nvPr/>
        </p:nvCxnSpPr>
        <p:spPr>
          <a:xfrm>
            <a:off x="1600200" y="5300663"/>
            <a:ext cx="2438400" cy="31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00200" y="5359400"/>
            <a:ext cx="2438400" cy="28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8600" y="5300663"/>
            <a:ext cx="127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81175" y="6324600"/>
            <a:ext cx="1343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781175" y="6369050"/>
            <a:ext cx="1343025" cy="11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1000" y="63246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 Box 25"/>
          <p:cNvSpPr txBox="1">
            <a:spLocks noChangeArrowheads="1"/>
          </p:cNvSpPr>
          <p:nvPr/>
        </p:nvSpPr>
        <p:spPr bwMode="auto">
          <a:xfrm>
            <a:off x="3886200" y="2062163"/>
            <a:ext cx="28638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Ai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đánh</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trâu</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ra</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cày</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43" name="Text Box 26"/>
          <p:cNvSpPr txBox="1">
            <a:spLocks noChangeArrowheads="1"/>
          </p:cNvSpPr>
          <p:nvPr/>
        </p:nvSpPr>
        <p:spPr bwMode="auto">
          <a:xfrm>
            <a:off x="4038600" y="2719388"/>
            <a:ext cx="25733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Ai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nhặt</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cỏ</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đốt</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lá</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44" name="Text Box 29"/>
          <p:cNvSpPr txBox="1">
            <a:spLocks noChangeArrowheads="1"/>
          </p:cNvSpPr>
          <p:nvPr/>
        </p:nvSpPr>
        <p:spPr bwMode="auto">
          <a:xfrm>
            <a:off x="4038600" y="3455988"/>
            <a:ext cx="2819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Ai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bắc</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bếp</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thổi</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cơm</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47" name="Text Box 32"/>
          <p:cNvSpPr txBox="1">
            <a:spLocks noChangeArrowheads="1"/>
          </p:cNvSpPr>
          <p:nvPr/>
        </p:nvSpPr>
        <p:spPr bwMode="auto">
          <a:xfrm>
            <a:off x="4038600" y="4294188"/>
            <a:ext cx="18700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Ai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tra</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ngô</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48" name="Text Box 35"/>
          <p:cNvSpPr txBox="1">
            <a:spLocks noChangeArrowheads="1"/>
          </p:cNvSpPr>
          <p:nvPr/>
        </p:nvSpPr>
        <p:spPr bwMode="auto">
          <a:xfrm>
            <a:off x="4038600" y="4948238"/>
            <a:ext cx="2895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Ai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ngủ</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khì</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trê</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n</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lưng</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mẹ</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53" name="Text Box 38"/>
          <p:cNvSpPr txBox="1">
            <a:spLocks noChangeArrowheads="1"/>
          </p:cNvSpPr>
          <p:nvPr/>
        </p:nvSpPr>
        <p:spPr bwMode="auto">
          <a:xfrm>
            <a:off x="4132263" y="5881688"/>
            <a:ext cx="25733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Con gì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sủa</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om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cả</a:t>
            </a:r>
            <a:r>
              <a:rPr lang="en-US" altLang="cs-CZ" sz="22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200" b="1" dirty="0" err="1" smtClean="0">
                <a:solidFill>
                  <a:schemeClr val="accent5">
                    <a:lumMod val="10000"/>
                  </a:schemeClr>
                </a:solidFill>
                <a:latin typeface="Times New Roman" panose="02020603050405020304" pitchFamily="18" charset="0"/>
                <a:cs typeface="Times New Roman" panose="02020603050405020304" pitchFamily="18" charset="0"/>
              </a:rPr>
              <a:t>rừng</a:t>
            </a:r>
            <a:r>
              <a:rPr lang="vi-VN" altLang="cs-CZ" sz="22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2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70" name="TextBox 69"/>
          <p:cNvSpPr txBox="1">
            <a:spLocks noChangeArrowheads="1"/>
          </p:cNvSpPr>
          <p:nvPr/>
        </p:nvSpPr>
        <p:spPr bwMode="auto">
          <a:xfrm>
            <a:off x="558800" y="2462213"/>
            <a:ext cx="6096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CN</a:t>
            </a:r>
            <a:endParaRPr lang="cs-CZ" altLang="cs-CZ" sz="2000" b="1">
              <a:solidFill>
                <a:srgbClr val="FF0000"/>
              </a:solidFill>
              <a:latin typeface="Times New Roman" pitchFamily="18" charset="0"/>
              <a:cs typeface="Times New Roman" pitchFamily="18" charset="0"/>
            </a:endParaRPr>
          </a:p>
        </p:txBody>
      </p:sp>
      <p:sp>
        <p:nvSpPr>
          <p:cNvPr id="78" name="TextBox 77"/>
          <p:cNvSpPr txBox="1">
            <a:spLocks noChangeArrowheads="1"/>
          </p:cNvSpPr>
          <p:nvPr/>
        </p:nvSpPr>
        <p:spPr bwMode="auto">
          <a:xfrm>
            <a:off x="533400" y="3182938"/>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CN</a:t>
            </a:r>
            <a:endParaRPr lang="cs-CZ" altLang="cs-CZ" sz="2000" b="1">
              <a:solidFill>
                <a:srgbClr val="FF0000"/>
              </a:solidFill>
              <a:latin typeface="Times New Roman" pitchFamily="18" charset="0"/>
              <a:cs typeface="Times New Roman" pitchFamily="18" charset="0"/>
            </a:endParaRPr>
          </a:p>
        </p:txBody>
      </p:sp>
      <p:sp>
        <p:nvSpPr>
          <p:cNvPr id="79" name="TextBox 78"/>
          <p:cNvSpPr txBox="1">
            <a:spLocks noChangeArrowheads="1"/>
          </p:cNvSpPr>
          <p:nvPr/>
        </p:nvSpPr>
        <p:spPr bwMode="auto">
          <a:xfrm>
            <a:off x="533400" y="38862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CN</a:t>
            </a:r>
            <a:endParaRPr lang="cs-CZ" altLang="cs-CZ" sz="2000" b="1">
              <a:solidFill>
                <a:srgbClr val="FF0000"/>
              </a:solidFill>
              <a:latin typeface="Times New Roman" pitchFamily="18" charset="0"/>
              <a:cs typeface="Times New Roman" pitchFamily="18" charset="0"/>
            </a:endParaRPr>
          </a:p>
        </p:txBody>
      </p:sp>
      <p:sp>
        <p:nvSpPr>
          <p:cNvPr id="80" name="TextBox 79"/>
          <p:cNvSpPr txBox="1">
            <a:spLocks noChangeArrowheads="1"/>
          </p:cNvSpPr>
          <p:nvPr/>
        </p:nvSpPr>
        <p:spPr bwMode="auto">
          <a:xfrm>
            <a:off x="533400" y="465455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CN</a:t>
            </a:r>
            <a:endParaRPr lang="cs-CZ" altLang="cs-CZ" sz="2000" b="1">
              <a:solidFill>
                <a:srgbClr val="FF0000"/>
              </a:solidFill>
              <a:latin typeface="Times New Roman" pitchFamily="18" charset="0"/>
              <a:cs typeface="Times New Roman" pitchFamily="18" charset="0"/>
            </a:endParaRPr>
          </a:p>
        </p:txBody>
      </p:sp>
      <p:sp>
        <p:nvSpPr>
          <p:cNvPr id="81" name="TextBox 80"/>
          <p:cNvSpPr txBox="1">
            <a:spLocks noChangeArrowheads="1"/>
          </p:cNvSpPr>
          <p:nvPr/>
        </p:nvSpPr>
        <p:spPr bwMode="auto">
          <a:xfrm>
            <a:off x="533400" y="53594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CN</a:t>
            </a:r>
            <a:endParaRPr lang="cs-CZ" altLang="cs-CZ" sz="2000" b="1">
              <a:solidFill>
                <a:srgbClr val="FF0000"/>
              </a:solidFill>
              <a:latin typeface="Times New Roman" pitchFamily="18" charset="0"/>
              <a:cs typeface="Times New Roman" pitchFamily="18" charset="0"/>
            </a:endParaRPr>
          </a:p>
        </p:txBody>
      </p:sp>
      <p:sp>
        <p:nvSpPr>
          <p:cNvPr id="82" name="TextBox 81"/>
          <p:cNvSpPr txBox="1">
            <a:spLocks noChangeArrowheads="1"/>
          </p:cNvSpPr>
          <p:nvPr/>
        </p:nvSpPr>
        <p:spPr bwMode="auto">
          <a:xfrm>
            <a:off x="533400" y="63246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CN</a:t>
            </a:r>
            <a:endParaRPr lang="cs-CZ" altLang="cs-CZ" sz="2000" b="1">
              <a:solidFill>
                <a:srgbClr val="FF0000"/>
              </a:solidFill>
              <a:latin typeface="Times New Roman" pitchFamily="18" charset="0"/>
              <a:cs typeface="Times New Roman" pitchFamily="18" charset="0"/>
            </a:endParaRPr>
          </a:p>
        </p:txBody>
      </p:sp>
      <p:sp>
        <p:nvSpPr>
          <p:cNvPr id="83" name="TextBox 82"/>
          <p:cNvSpPr txBox="1">
            <a:spLocks noChangeArrowheads="1"/>
          </p:cNvSpPr>
          <p:nvPr/>
        </p:nvSpPr>
        <p:spPr bwMode="auto">
          <a:xfrm>
            <a:off x="2209800" y="250825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VN</a:t>
            </a:r>
            <a:endParaRPr lang="cs-CZ" altLang="cs-CZ" sz="2000" b="1">
              <a:solidFill>
                <a:srgbClr val="FF0000"/>
              </a:solidFill>
              <a:latin typeface="Times New Roman" pitchFamily="18" charset="0"/>
              <a:cs typeface="Times New Roman" pitchFamily="18" charset="0"/>
            </a:endParaRPr>
          </a:p>
        </p:txBody>
      </p:sp>
      <p:sp>
        <p:nvSpPr>
          <p:cNvPr id="84" name="TextBox 83"/>
          <p:cNvSpPr txBox="1">
            <a:spLocks noChangeArrowheads="1"/>
          </p:cNvSpPr>
          <p:nvPr/>
        </p:nvSpPr>
        <p:spPr bwMode="auto">
          <a:xfrm>
            <a:off x="2181225" y="319405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VN</a:t>
            </a:r>
            <a:endParaRPr lang="cs-CZ" altLang="cs-CZ" sz="2000" b="1">
              <a:solidFill>
                <a:srgbClr val="FF0000"/>
              </a:solidFill>
              <a:latin typeface="Times New Roman" pitchFamily="18" charset="0"/>
              <a:cs typeface="Times New Roman" pitchFamily="18" charset="0"/>
            </a:endParaRPr>
          </a:p>
        </p:txBody>
      </p:sp>
      <p:sp>
        <p:nvSpPr>
          <p:cNvPr id="85" name="TextBox 84"/>
          <p:cNvSpPr txBox="1">
            <a:spLocks noChangeArrowheads="1"/>
          </p:cNvSpPr>
          <p:nvPr/>
        </p:nvSpPr>
        <p:spPr bwMode="auto">
          <a:xfrm>
            <a:off x="2209800" y="3883025"/>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VN</a:t>
            </a:r>
            <a:endParaRPr lang="cs-CZ" altLang="cs-CZ" sz="2000" b="1">
              <a:solidFill>
                <a:srgbClr val="FF0000"/>
              </a:solidFill>
              <a:latin typeface="Times New Roman" pitchFamily="18" charset="0"/>
              <a:cs typeface="Times New Roman" pitchFamily="18" charset="0"/>
            </a:endParaRPr>
          </a:p>
        </p:txBody>
      </p:sp>
      <p:sp>
        <p:nvSpPr>
          <p:cNvPr id="86" name="TextBox 85"/>
          <p:cNvSpPr txBox="1">
            <a:spLocks noChangeArrowheads="1"/>
          </p:cNvSpPr>
          <p:nvPr/>
        </p:nvSpPr>
        <p:spPr bwMode="auto">
          <a:xfrm>
            <a:off x="2133600" y="4676775"/>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VN</a:t>
            </a:r>
            <a:endParaRPr lang="cs-CZ" altLang="cs-CZ" sz="2000" b="1">
              <a:solidFill>
                <a:srgbClr val="FF0000"/>
              </a:solidFill>
              <a:latin typeface="Times New Roman" pitchFamily="18" charset="0"/>
              <a:cs typeface="Times New Roman" pitchFamily="18" charset="0"/>
            </a:endParaRPr>
          </a:p>
        </p:txBody>
      </p:sp>
      <p:sp>
        <p:nvSpPr>
          <p:cNvPr id="87" name="TextBox 86"/>
          <p:cNvSpPr txBox="1">
            <a:spLocks noChangeArrowheads="1"/>
          </p:cNvSpPr>
          <p:nvPr/>
        </p:nvSpPr>
        <p:spPr bwMode="auto">
          <a:xfrm>
            <a:off x="2209800" y="5387975"/>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VN</a:t>
            </a:r>
            <a:endParaRPr lang="cs-CZ" altLang="cs-CZ" sz="2000" b="1">
              <a:solidFill>
                <a:srgbClr val="FF0000"/>
              </a:solidFill>
              <a:latin typeface="Times New Roman" pitchFamily="18" charset="0"/>
              <a:cs typeface="Times New Roman" pitchFamily="18" charset="0"/>
            </a:endParaRPr>
          </a:p>
        </p:txBody>
      </p:sp>
      <p:sp>
        <p:nvSpPr>
          <p:cNvPr id="88" name="TextBox 87"/>
          <p:cNvSpPr txBox="1">
            <a:spLocks noChangeArrowheads="1"/>
          </p:cNvSpPr>
          <p:nvPr/>
        </p:nvSpPr>
        <p:spPr bwMode="auto">
          <a:xfrm>
            <a:off x="2133600" y="63246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000" b="1">
                <a:solidFill>
                  <a:srgbClr val="FF0000"/>
                </a:solidFill>
                <a:latin typeface="Times New Roman" pitchFamily="18" charset="0"/>
                <a:cs typeface="Times New Roman" pitchFamily="18" charset="0"/>
              </a:rPr>
              <a:t>VN</a:t>
            </a:r>
            <a:endParaRPr lang="cs-CZ" altLang="cs-CZ"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7478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98"/>
                                        </p:tgtEl>
                                        <p:attrNameLst>
                                          <p:attrName>style.visibility</p:attrName>
                                        </p:attrNameLst>
                                      </p:cBhvr>
                                      <p:to>
                                        <p:strVal val="visible"/>
                                      </p:to>
                                    </p:set>
                                    <p:animEffect transition="in" filter="fade">
                                      <p:cBhvr>
                                        <p:cTn id="7" dur="1000"/>
                                        <p:tgtEl>
                                          <p:spTgt spid="6198"/>
                                        </p:tgtEl>
                                      </p:cBhvr>
                                    </p:animEffect>
                                    <p:anim calcmode="lin" valueType="num">
                                      <p:cBhvr>
                                        <p:cTn id="8" dur="1000" fill="hold"/>
                                        <p:tgtEl>
                                          <p:spTgt spid="6198"/>
                                        </p:tgtEl>
                                        <p:attrNameLst>
                                          <p:attrName>ppt_x</p:attrName>
                                        </p:attrNameLst>
                                      </p:cBhvr>
                                      <p:tavLst>
                                        <p:tav tm="0">
                                          <p:val>
                                            <p:strVal val="#ppt_x"/>
                                          </p:val>
                                        </p:tav>
                                        <p:tav tm="100000">
                                          <p:val>
                                            <p:strVal val="#ppt_x"/>
                                          </p:val>
                                        </p:tav>
                                      </p:tavLst>
                                    </p:anim>
                                    <p:anim calcmode="lin" valueType="num">
                                      <p:cBhvr>
                                        <p:cTn id="9" dur="1000" fill="hold"/>
                                        <p:tgtEl>
                                          <p:spTgt spid="61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66"/>
                                        </p:tgtEl>
                                        <p:attrNameLst>
                                          <p:attrName>style.visibility</p:attrName>
                                        </p:attrNameLst>
                                      </p:cBhvr>
                                      <p:to>
                                        <p:strVal val="visible"/>
                                      </p:to>
                                    </p:set>
                                    <p:animEffect transition="in" filter="fade">
                                      <p:cBhvr>
                                        <p:cTn id="12" dur="1000"/>
                                        <p:tgtEl>
                                          <p:spTgt spid="6166"/>
                                        </p:tgtEl>
                                      </p:cBhvr>
                                    </p:animEffect>
                                    <p:anim calcmode="lin" valueType="num">
                                      <p:cBhvr>
                                        <p:cTn id="13" dur="1000" fill="hold"/>
                                        <p:tgtEl>
                                          <p:spTgt spid="6166"/>
                                        </p:tgtEl>
                                        <p:attrNameLst>
                                          <p:attrName>ppt_x</p:attrName>
                                        </p:attrNameLst>
                                      </p:cBhvr>
                                      <p:tavLst>
                                        <p:tav tm="0">
                                          <p:val>
                                            <p:strVal val="#ppt_x"/>
                                          </p:val>
                                        </p:tav>
                                        <p:tav tm="100000">
                                          <p:val>
                                            <p:strVal val="#ppt_x"/>
                                          </p:val>
                                        </p:tav>
                                      </p:tavLst>
                                    </p:anim>
                                    <p:anim calcmode="lin" valueType="num">
                                      <p:cBhvr>
                                        <p:cTn id="14" dur="1000" fill="hold"/>
                                        <p:tgtEl>
                                          <p:spTgt spid="61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67"/>
                                        </p:tgtEl>
                                        <p:attrNameLst>
                                          <p:attrName>style.visibility</p:attrName>
                                        </p:attrNameLst>
                                      </p:cBhvr>
                                      <p:to>
                                        <p:strVal val="visible"/>
                                      </p:to>
                                    </p:set>
                                    <p:animEffect transition="in" filter="fade">
                                      <p:cBhvr>
                                        <p:cTn id="17" dur="1000"/>
                                        <p:tgtEl>
                                          <p:spTgt spid="6167"/>
                                        </p:tgtEl>
                                      </p:cBhvr>
                                    </p:animEffect>
                                    <p:anim calcmode="lin" valueType="num">
                                      <p:cBhvr>
                                        <p:cTn id="18" dur="1000" fill="hold"/>
                                        <p:tgtEl>
                                          <p:spTgt spid="6167"/>
                                        </p:tgtEl>
                                        <p:attrNameLst>
                                          <p:attrName>ppt_x</p:attrName>
                                        </p:attrNameLst>
                                      </p:cBhvr>
                                      <p:tavLst>
                                        <p:tav tm="0">
                                          <p:val>
                                            <p:strVal val="#ppt_x"/>
                                          </p:val>
                                        </p:tav>
                                        <p:tav tm="100000">
                                          <p:val>
                                            <p:strVal val="#ppt_x"/>
                                          </p:val>
                                        </p:tav>
                                      </p:tavLst>
                                    </p:anim>
                                    <p:anim calcmode="lin" valueType="num">
                                      <p:cBhvr>
                                        <p:cTn id="19" dur="1000" fill="hold"/>
                                        <p:tgtEl>
                                          <p:spTgt spid="616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170"/>
                                        </p:tgtEl>
                                        <p:attrNameLst>
                                          <p:attrName>style.visibility</p:attrName>
                                        </p:attrNameLst>
                                      </p:cBhvr>
                                      <p:to>
                                        <p:strVal val="visible"/>
                                      </p:to>
                                    </p:set>
                                    <p:animEffect transition="in" filter="fade">
                                      <p:cBhvr>
                                        <p:cTn id="22" dur="1000"/>
                                        <p:tgtEl>
                                          <p:spTgt spid="6170"/>
                                        </p:tgtEl>
                                      </p:cBhvr>
                                    </p:animEffect>
                                    <p:anim calcmode="lin" valueType="num">
                                      <p:cBhvr>
                                        <p:cTn id="23" dur="1000" fill="hold"/>
                                        <p:tgtEl>
                                          <p:spTgt spid="6170"/>
                                        </p:tgtEl>
                                        <p:attrNameLst>
                                          <p:attrName>ppt_x</p:attrName>
                                        </p:attrNameLst>
                                      </p:cBhvr>
                                      <p:tavLst>
                                        <p:tav tm="0">
                                          <p:val>
                                            <p:strVal val="#ppt_x"/>
                                          </p:val>
                                        </p:tav>
                                        <p:tav tm="100000">
                                          <p:val>
                                            <p:strVal val="#ppt_x"/>
                                          </p:val>
                                        </p:tav>
                                      </p:tavLst>
                                    </p:anim>
                                    <p:anim calcmode="lin" valueType="num">
                                      <p:cBhvr>
                                        <p:cTn id="24" dur="1000" fill="hold"/>
                                        <p:tgtEl>
                                          <p:spTgt spid="617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173"/>
                                        </p:tgtEl>
                                        <p:attrNameLst>
                                          <p:attrName>style.visibility</p:attrName>
                                        </p:attrNameLst>
                                      </p:cBhvr>
                                      <p:to>
                                        <p:strVal val="visible"/>
                                      </p:to>
                                    </p:set>
                                    <p:animEffect transition="in" filter="fade">
                                      <p:cBhvr>
                                        <p:cTn id="27" dur="1000"/>
                                        <p:tgtEl>
                                          <p:spTgt spid="6173"/>
                                        </p:tgtEl>
                                      </p:cBhvr>
                                    </p:animEffect>
                                    <p:anim calcmode="lin" valueType="num">
                                      <p:cBhvr>
                                        <p:cTn id="28" dur="1000" fill="hold"/>
                                        <p:tgtEl>
                                          <p:spTgt spid="6173"/>
                                        </p:tgtEl>
                                        <p:attrNameLst>
                                          <p:attrName>ppt_x</p:attrName>
                                        </p:attrNameLst>
                                      </p:cBhvr>
                                      <p:tavLst>
                                        <p:tav tm="0">
                                          <p:val>
                                            <p:strVal val="#ppt_x"/>
                                          </p:val>
                                        </p:tav>
                                        <p:tav tm="100000">
                                          <p:val>
                                            <p:strVal val="#ppt_x"/>
                                          </p:val>
                                        </p:tav>
                                      </p:tavLst>
                                    </p:anim>
                                    <p:anim calcmode="lin" valueType="num">
                                      <p:cBhvr>
                                        <p:cTn id="29" dur="1000" fill="hold"/>
                                        <p:tgtEl>
                                          <p:spTgt spid="61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176"/>
                                        </p:tgtEl>
                                        <p:attrNameLst>
                                          <p:attrName>style.visibility</p:attrName>
                                        </p:attrNameLst>
                                      </p:cBhvr>
                                      <p:to>
                                        <p:strVal val="visible"/>
                                      </p:to>
                                    </p:set>
                                    <p:animEffect transition="in" filter="fade">
                                      <p:cBhvr>
                                        <p:cTn id="32" dur="1000"/>
                                        <p:tgtEl>
                                          <p:spTgt spid="6176"/>
                                        </p:tgtEl>
                                      </p:cBhvr>
                                    </p:animEffect>
                                    <p:anim calcmode="lin" valueType="num">
                                      <p:cBhvr>
                                        <p:cTn id="33" dur="1000" fill="hold"/>
                                        <p:tgtEl>
                                          <p:spTgt spid="6176"/>
                                        </p:tgtEl>
                                        <p:attrNameLst>
                                          <p:attrName>ppt_x</p:attrName>
                                        </p:attrNameLst>
                                      </p:cBhvr>
                                      <p:tavLst>
                                        <p:tav tm="0">
                                          <p:val>
                                            <p:strVal val="#ppt_x"/>
                                          </p:val>
                                        </p:tav>
                                        <p:tav tm="100000">
                                          <p:val>
                                            <p:strVal val="#ppt_x"/>
                                          </p:val>
                                        </p:tav>
                                      </p:tavLst>
                                    </p:anim>
                                    <p:anim calcmode="lin" valueType="num">
                                      <p:cBhvr>
                                        <p:cTn id="34" dur="1000" fill="hold"/>
                                        <p:tgtEl>
                                          <p:spTgt spid="617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79"/>
                                        </p:tgtEl>
                                        <p:attrNameLst>
                                          <p:attrName>style.visibility</p:attrName>
                                        </p:attrNameLst>
                                      </p:cBhvr>
                                      <p:to>
                                        <p:strVal val="visible"/>
                                      </p:to>
                                    </p:set>
                                    <p:animEffect transition="in" filter="fade">
                                      <p:cBhvr>
                                        <p:cTn id="37" dur="1000"/>
                                        <p:tgtEl>
                                          <p:spTgt spid="6179"/>
                                        </p:tgtEl>
                                      </p:cBhvr>
                                    </p:animEffect>
                                    <p:anim calcmode="lin" valueType="num">
                                      <p:cBhvr>
                                        <p:cTn id="38" dur="1000" fill="hold"/>
                                        <p:tgtEl>
                                          <p:spTgt spid="6179"/>
                                        </p:tgtEl>
                                        <p:attrNameLst>
                                          <p:attrName>ppt_x</p:attrName>
                                        </p:attrNameLst>
                                      </p:cBhvr>
                                      <p:tavLst>
                                        <p:tav tm="0">
                                          <p:val>
                                            <p:strVal val="#ppt_x"/>
                                          </p:val>
                                        </p:tav>
                                        <p:tav tm="100000">
                                          <p:val>
                                            <p:strVal val="#ppt_x"/>
                                          </p:val>
                                        </p:tav>
                                      </p:tavLst>
                                    </p:anim>
                                    <p:anim calcmode="lin" valueType="num">
                                      <p:cBhvr>
                                        <p:cTn id="39" dur="1000" fill="hold"/>
                                        <p:tgtEl>
                                          <p:spTgt spid="617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1000"/>
                                        <p:tgtEl>
                                          <p:spTgt spid="43"/>
                                        </p:tgtEl>
                                      </p:cBhvr>
                                    </p:animEffect>
                                    <p:anim calcmode="lin" valueType="num">
                                      <p:cBhvr>
                                        <p:cTn id="78" dur="1000" fill="hold"/>
                                        <p:tgtEl>
                                          <p:spTgt spid="43"/>
                                        </p:tgtEl>
                                        <p:attrNameLst>
                                          <p:attrName>ppt_x</p:attrName>
                                        </p:attrNameLst>
                                      </p:cBhvr>
                                      <p:tavLst>
                                        <p:tav tm="0">
                                          <p:val>
                                            <p:strVal val="#ppt_x"/>
                                          </p:val>
                                        </p:tav>
                                        <p:tav tm="100000">
                                          <p:val>
                                            <p:strVal val="#ppt_x"/>
                                          </p:val>
                                        </p:tav>
                                      </p:tavLst>
                                    </p:anim>
                                    <p:anim calcmode="lin" valueType="num">
                                      <p:cBhvr>
                                        <p:cTn id="79" dur="1000" fill="hold"/>
                                        <p:tgtEl>
                                          <p:spTgt spid="4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1000"/>
                                        <p:tgtEl>
                                          <p:spTgt spid="44"/>
                                        </p:tgtEl>
                                      </p:cBhvr>
                                    </p:animEffect>
                                    <p:anim calcmode="lin" valueType="num">
                                      <p:cBhvr>
                                        <p:cTn id="83" dur="1000" fill="hold"/>
                                        <p:tgtEl>
                                          <p:spTgt spid="44"/>
                                        </p:tgtEl>
                                        <p:attrNameLst>
                                          <p:attrName>ppt_x</p:attrName>
                                        </p:attrNameLst>
                                      </p:cBhvr>
                                      <p:tavLst>
                                        <p:tav tm="0">
                                          <p:val>
                                            <p:strVal val="#ppt_x"/>
                                          </p:val>
                                        </p:tav>
                                        <p:tav tm="100000">
                                          <p:val>
                                            <p:strVal val="#ppt_x"/>
                                          </p:val>
                                        </p:tav>
                                      </p:tavLst>
                                    </p:anim>
                                    <p:anim calcmode="lin" valueType="num">
                                      <p:cBhvr>
                                        <p:cTn id="84" dur="1000" fill="hold"/>
                                        <p:tgtEl>
                                          <p:spTgt spid="4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1000"/>
                                        <p:tgtEl>
                                          <p:spTgt spid="47"/>
                                        </p:tgtEl>
                                      </p:cBhvr>
                                    </p:animEffect>
                                    <p:anim calcmode="lin" valueType="num">
                                      <p:cBhvr>
                                        <p:cTn id="88" dur="1000" fill="hold"/>
                                        <p:tgtEl>
                                          <p:spTgt spid="47"/>
                                        </p:tgtEl>
                                        <p:attrNameLst>
                                          <p:attrName>ppt_x</p:attrName>
                                        </p:attrNameLst>
                                      </p:cBhvr>
                                      <p:tavLst>
                                        <p:tav tm="0">
                                          <p:val>
                                            <p:strVal val="#ppt_x"/>
                                          </p:val>
                                        </p:tav>
                                        <p:tav tm="100000">
                                          <p:val>
                                            <p:strVal val="#ppt_x"/>
                                          </p:val>
                                        </p:tav>
                                      </p:tavLst>
                                    </p:anim>
                                    <p:anim calcmode="lin" valueType="num">
                                      <p:cBhvr>
                                        <p:cTn id="89" dur="1000" fill="hold"/>
                                        <p:tgtEl>
                                          <p:spTgt spid="4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1000"/>
                                        <p:tgtEl>
                                          <p:spTgt spid="48"/>
                                        </p:tgtEl>
                                      </p:cBhvr>
                                    </p:animEffect>
                                    <p:anim calcmode="lin" valueType="num">
                                      <p:cBhvr>
                                        <p:cTn id="93" dur="1000" fill="hold"/>
                                        <p:tgtEl>
                                          <p:spTgt spid="48"/>
                                        </p:tgtEl>
                                        <p:attrNameLst>
                                          <p:attrName>ppt_x</p:attrName>
                                        </p:attrNameLst>
                                      </p:cBhvr>
                                      <p:tavLst>
                                        <p:tav tm="0">
                                          <p:val>
                                            <p:strVal val="#ppt_x"/>
                                          </p:val>
                                        </p:tav>
                                        <p:tav tm="100000">
                                          <p:val>
                                            <p:strVal val="#ppt_x"/>
                                          </p:val>
                                        </p:tav>
                                      </p:tavLst>
                                    </p:anim>
                                    <p:anim calcmode="lin" valueType="num">
                                      <p:cBhvr>
                                        <p:cTn id="94" dur="1000" fill="hold"/>
                                        <p:tgtEl>
                                          <p:spTgt spid="4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1000"/>
                                        <p:tgtEl>
                                          <p:spTgt spid="53"/>
                                        </p:tgtEl>
                                      </p:cBhvr>
                                    </p:animEffect>
                                    <p:anim calcmode="lin" valueType="num">
                                      <p:cBhvr>
                                        <p:cTn id="98" dur="1000" fill="hold"/>
                                        <p:tgtEl>
                                          <p:spTgt spid="53"/>
                                        </p:tgtEl>
                                        <p:attrNameLst>
                                          <p:attrName>ppt_x</p:attrName>
                                        </p:attrNameLst>
                                      </p:cBhvr>
                                      <p:tavLst>
                                        <p:tav tm="0">
                                          <p:val>
                                            <p:strVal val="#ppt_x"/>
                                          </p:val>
                                        </p:tav>
                                        <p:tav tm="100000">
                                          <p:val>
                                            <p:strVal val="#ppt_x"/>
                                          </p:val>
                                        </p:tav>
                                      </p:tavLst>
                                    </p:anim>
                                    <p:anim calcmode="lin" valueType="num">
                                      <p:cBhvr>
                                        <p:cTn id="9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6" presetClass="entr" presetSubtype="21" fill="hold"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barn(inVertical)">
                                      <p:cBhvr>
                                        <p:cTn id="104" dur="500"/>
                                        <p:tgtEl>
                                          <p:spTgt spid="3"/>
                                        </p:tgtEl>
                                      </p:cBhvr>
                                    </p:animEffect>
                                  </p:childTnLst>
                                </p:cTn>
                              </p:par>
                              <p:par>
                                <p:cTn id="105" presetID="16" presetClass="entr" presetSubtype="21" fill="hold"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barn(inVertical)">
                                      <p:cBhvr>
                                        <p:cTn id="107" dur="500"/>
                                        <p:tgtEl>
                                          <p:spTgt spid="49"/>
                                        </p:tgtEl>
                                      </p:cBhvr>
                                    </p:animEffect>
                                  </p:childTnLst>
                                </p:cTn>
                              </p:par>
                              <p:par>
                                <p:cTn id="108" presetID="16" presetClass="entr" presetSubtype="21" fill="hold"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barn(inVertical)">
                                      <p:cBhvr>
                                        <p:cTn id="110" dur="500"/>
                                        <p:tgtEl>
                                          <p:spTgt spid="52"/>
                                        </p:tgtEl>
                                      </p:cBhvr>
                                    </p:animEffect>
                                  </p:childTnLst>
                                </p:cTn>
                              </p:par>
                              <p:par>
                                <p:cTn id="111" presetID="16" presetClass="entr" presetSubtype="21"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barn(inVertical)">
                                      <p:cBhvr>
                                        <p:cTn id="113" dur="500"/>
                                        <p:tgtEl>
                                          <p:spTgt spid="58"/>
                                        </p:tgtEl>
                                      </p:cBhvr>
                                    </p:animEffect>
                                  </p:childTnLst>
                                </p:cTn>
                              </p:par>
                              <p:par>
                                <p:cTn id="114" presetID="16" presetClass="entr" presetSubtype="21" fill="hold" nodeType="with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barn(inVertical)">
                                      <p:cBhvr>
                                        <p:cTn id="116" dur="500"/>
                                        <p:tgtEl>
                                          <p:spTgt spid="61"/>
                                        </p:tgtEl>
                                      </p:cBhvr>
                                    </p:animEffect>
                                  </p:childTnLst>
                                </p:cTn>
                              </p:par>
                              <p:par>
                                <p:cTn id="117" presetID="16" presetClass="entr" presetSubtype="21" fill="hold"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barn(inVertical)">
                                      <p:cBhvr>
                                        <p:cTn id="119" dur="500"/>
                                        <p:tgtEl>
                                          <p:spTgt spid="64"/>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barn(inVertical)">
                                      <p:cBhvr>
                                        <p:cTn id="124" dur="500"/>
                                        <p:tgtEl>
                                          <p:spTgt spid="70"/>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barn(inVertical)">
                                      <p:cBhvr>
                                        <p:cTn id="127" dur="500"/>
                                        <p:tgtEl>
                                          <p:spTgt spid="78"/>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barn(inVertical)">
                                      <p:cBhvr>
                                        <p:cTn id="130" dur="500"/>
                                        <p:tgtEl>
                                          <p:spTgt spid="79"/>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80"/>
                                        </p:tgtEl>
                                        <p:attrNameLst>
                                          <p:attrName>style.visibility</p:attrName>
                                        </p:attrNameLst>
                                      </p:cBhvr>
                                      <p:to>
                                        <p:strVal val="visible"/>
                                      </p:to>
                                    </p:set>
                                    <p:animEffect transition="in" filter="barn(inVertical)">
                                      <p:cBhvr>
                                        <p:cTn id="133" dur="500"/>
                                        <p:tgtEl>
                                          <p:spTgt spid="80"/>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81"/>
                                        </p:tgtEl>
                                        <p:attrNameLst>
                                          <p:attrName>style.visibility</p:attrName>
                                        </p:attrNameLst>
                                      </p:cBhvr>
                                      <p:to>
                                        <p:strVal val="visible"/>
                                      </p:to>
                                    </p:set>
                                    <p:animEffect transition="in" filter="barn(inVertical)">
                                      <p:cBhvr>
                                        <p:cTn id="136" dur="500"/>
                                        <p:tgtEl>
                                          <p:spTgt spid="81"/>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82"/>
                                        </p:tgtEl>
                                        <p:attrNameLst>
                                          <p:attrName>style.visibility</p:attrName>
                                        </p:attrNameLst>
                                      </p:cBhvr>
                                      <p:to>
                                        <p:strVal val="visible"/>
                                      </p:to>
                                    </p:set>
                                    <p:animEffect transition="in" filter="barn(inVertical)">
                                      <p:cBhvr>
                                        <p:cTn id="139" dur="500"/>
                                        <p:tgtEl>
                                          <p:spTgt spid="82"/>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6" presetClass="entr" presetSubtype="21" fill="hold" nodeType="clickEffect">
                                  <p:stCondLst>
                                    <p:cond delay="0"/>
                                  </p:stCondLst>
                                  <p:childTnLst>
                                    <p:set>
                                      <p:cBhvr>
                                        <p:cTn id="143" dur="1" fill="hold">
                                          <p:stCondLst>
                                            <p:cond delay="0"/>
                                          </p:stCondLst>
                                        </p:cTn>
                                        <p:tgtEl>
                                          <p:spTgt spid="37"/>
                                        </p:tgtEl>
                                        <p:attrNameLst>
                                          <p:attrName>style.visibility</p:attrName>
                                        </p:attrNameLst>
                                      </p:cBhvr>
                                      <p:to>
                                        <p:strVal val="visible"/>
                                      </p:to>
                                    </p:set>
                                    <p:animEffect transition="in" filter="barn(inVertical)">
                                      <p:cBhvr>
                                        <p:cTn id="144" dur="500"/>
                                        <p:tgtEl>
                                          <p:spTgt spid="37"/>
                                        </p:tgtEl>
                                      </p:cBhvr>
                                    </p:animEffect>
                                  </p:childTnLst>
                                </p:cTn>
                              </p:par>
                              <p:par>
                                <p:cTn id="145" presetID="16" presetClass="entr" presetSubtype="21" fill="hold" nodeType="with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barn(inVertical)">
                                      <p:cBhvr>
                                        <p:cTn id="147" dur="500"/>
                                        <p:tgtEl>
                                          <p:spTgt spid="38"/>
                                        </p:tgtEl>
                                      </p:cBhvr>
                                    </p:animEffect>
                                  </p:childTnLst>
                                </p:cTn>
                              </p:par>
                              <p:par>
                                <p:cTn id="148" presetID="16" presetClass="entr" presetSubtype="21" fill="hold" nodeType="with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barn(inVertical)">
                                      <p:cBhvr>
                                        <p:cTn id="150" dur="500"/>
                                        <p:tgtEl>
                                          <p:spTgt spid="45"/>
                                        </p:tgtEl>
                                      </p:cBhvr>
                                    </p:animEffect>
                                  </p:childTnLst>
                                </p:cTn>
                              </p:par>
                              <p:par>
                                <p:cTn id="151" presetID="16" presetClass="entr" presetSubtype="21" fill="hold" nodeType="with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barn(inVertical)">
                                      <p:cBhvr>
                                        <p:cTn id="153" dur="500"/>
                                        <p:tgtEl>
                                          <p:spTgt spid="46"/>
                                        </p:tgtEl>
                                      </p:cBhvr>
                                    </p:animEffect>
                                  </p:childTnLst>
                                </p:cTn>
                              </p:par>
                              <p:par>
                                <p:cTn id="154" presetID="16" presetClass="entr" presetSubtype="21" fill="hold" nodeType="with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barn(inVertical)">
                                      <p:cBhvr>
                                        <p:cTn id="156" dur="500"/>
                                        <p:tgtEl>
                                          <p:spTgt spid="50"/>
                                        </p:tgtEl>
                                      </p:cBhvr>
                                    </p:animEffect>
                                  </p:childTnLst>
                                </p:cTn>
                              </p:par>
                              <p:par>
                                <p:cTn id="157" presetID="16" presetClass="entr" presetSubtype="21" fill="hold" nodeType="with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barn(inVertical)">
                                      <p:cBhvr>
                                        <p:cTn id="159" dur="500"/>
                                        <p:tgtEl>
                                          <p:spTgt spid="51"/>
                                        </p:tgtEl>
                                      </p:cBhvr>
                                    </p:animEffect>
                                  </p:childTnLst>
                                </p:cTn>
                              </p:par>
                              <p:par>
                                <p:cTn id="160" presetID="16" presetClass="entr" presetSubtype="21" fill="hold" nodeType="withEffect">
                                  <p:stCondLst>
                                    <p:cond delay="0"/>
                                  </p:stCondLst>
                                  <p:childTnLst>
                                    <p:set>
                                      <p:cBhvr>
                                        <p:cTn id="161" dur="1" fill="hold">
                                          <p:stCondLst>
                                            <p:cond delay="0"/>
                                          </p:stCondLst>
                                        </p:cTn>
                                        <p:tgtEl>
                                          <p:spTgt spid="56"/>
                                        </p:tgtEl>
                                        <p:attrNameLst>
                                          <p:attrName>style.visibility</p:attrName>
                                        </p:attrNameLst>
                                      </p:cBhvr>
                                      <p:to>
                                        <p:strVal val="visible"/>
                                      </p:to>
                                    </p:set>
                                    <p:animEffect transition="in" filter="barn(inVertical)">
                                      <p:cBhvr>
                                        <p:cTn id="162" dur="500"/>
                                        <p:tgtEl>
                                          <p:spTgt spid="56"/>
                                        </p:tgtEl>
                                      </p:cBhvr>
                                    </p:animEffect>
                                  </p:childTnLst>
                                </p:cTn>
                              </p:par>
                              <p:par>
                                <p:cTn id="163" presetID="16" presetClass="entr" presetSubtype="21" fill="hold" nodeType="with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barn(inVertical)">
                                      <p:cBhvr>
                                        <p:cTn id="165" dur="500"/>
                                        <p:tgtEl>
                                          <p:spTgt spid="57"/>
                                        </p:tgtEl>
                                      </p:cBhvr>
                                    </p:animEffect>
                                  </p:childTnLst>
                                </p:cTn>
                              </p:par>
                              <p:par>
                                <p:cTn id="166" presetID="16" presetClass="entr" presetSubtype="21" fill="hold" nodeType="withEffect">
                                  <p:stCondLst>
                                    <p:cond delay="0"/>
                                  </p:stCondLst>
                                  <p:childTnLst>
                                    <p:set>
                                      <p:cBhvr>
                                        <p:cTn id="167" dur="1" fill="hold">
                                          <p:stCondLst>
                                            <p:cond delay="0"/>
                                          </p:stCondLst>
                                        </p:cTn>
                                        <p:tgtEl>
                                          <p:spTgt spid="59"/>
                                        </p:tgtEl>
                                        <p:attrNameLst>
                                          <p:attrName>style.visibility</p:attrName>
                                        </p:attrNameLst>
                                      </p:cBhvr>
                                      <p:to>
                                        <p:strVal val="visible"/>
                                      </p:to>
                                    </p:set>
                                    <p:animEffect transition="in" filter="barn(inVertical)">
                                      <p:cBhvr>
                                        <p:cTn id="168" dur="500"/>
                                        <p:tgtEl>
                                          <p:spTgt spid="59"/>
                                        </p:tgtEl>
                                      </p:cBhvr>
                                    </p:animEffect>
                                  </p:childTnLst>
                                </p:cTn>
                              </p:par>
                              <p:par>
                                <p:cTn id="169" presetID="16" presetClass="entr" presetSubtype="21" fill="hold" nodeType="with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barn(inVertical)">
                                      <p:cBhvr>
                                        <p:cTn id="171" dur="500"/>
                                        <p:tgtEl>
                                          <p:spTgt spid="60"/>
                                        </p:tgtEl>
                                      </p:cBhvr>
                                    </p:animEffect>
                                  </p:childTnLst>
                                </p:cTn>
                              </p:par>
                              <p:par>
                                <p:cTn id="172" presetID="16" presetClass="entr" presetSubtype="21" fill="hold" nodeType="withEffect">
                                  <p:stCondLst>
                                    <p:cond delay="0"/>
                                  </p:stCondLst>
                                  <p:childTnLst>
                                    <p:set>
                                      <p:cBhvr>
                                        <p:cTn id="173" dur="1" fill="hold">
                                          <p:stCondLst>
                                            <p:cond delay="0"/>
                                          </p:stCondLst>
                                        </p:cTn>
                                        <p:tgtEl>
                                          <p:spTgt spid="62"/>
                                        </p:tgtEl>
                                        <p:attrNameLst>
                                          <p:attrName>style.visibility</p:attrName>
                                        </p:attrNameLst>
                                      </p:cBhvr>
                                      <p:to>
                                        <p:strVal val="visible"/>
                                      </p:to>
                                    </p:set>
                                    <p:animEffect transition="in" filter="barn(inVertical)">
                                      <p:cBhvr>
                                        <p:cTn id="174" dur="500"/>
                                        <p:tgtEl>
                                          <p:spTgt spid="62"/>
                                        </p:tgtEl>
                                      </p:cBhvr>
                                    </p:animEffect>
                                  </p:childTnLst>
                                </p:cTn>
                              </p:par>
                              <p:par>
                                <p:cTn id="175" presetID="16" presetClass="entr" presetSubtype="21" fill="hold" nodeType="withEffect">
                                  <p:stCondLst>
                                    <p:cond delay="0"/>
                                  </p:stCondLst>
                                  <p:childTnLst>
                                    <p:set>
                                      <p:cBhvr>
                                        <p:cTn id="176" dur="1" fill="hold">
                                          <p:stCondLst>
                                            <p:cond delay="0"/>
                                          </p:stCondLst>
                                        </p:cTn>
                                        <p:tgtEl>
                                          <p:spTgt spid="63"/>
                                        </p:tgtEl>
                                        <p:attrNameLst>
                                          <p:attrName>style.visibility</p:attrName>
                                        </p:attrNameLst>
                                      </p:cBhvr>
                                      <p:to>
                                        <p:strVal val="visible"/>
                                      </p:to>
                                    </p:set>
                                    <p:animEffect transition="in" filter="barn(inVertical)">
                                      <p:cBhvr>
                                        <p:cTn id="177" dur="500"/>
                                        <p:tgtEl>
                                          <p:spTgt spid="6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6" presetClass="entr" presetSubtype="21" fill="hold" grpId="0" nodeType="clickEffect">
                                  <p:stCondLst>
                                    <p:cond delay="0"/>
                                  </p:stCondLst>
                                  <p:childTnLst>
                                    <p:set>
                                      <p:cBhvr>
                                        <p:cTn id="181" dur="1" fill="hold">
                                          <p:stCondLst>
                                            <p:cond delay="0"/>
                                          </p:stCondLst>
                                        </p:cTn>
                                        <p:tgtEl>
                                          <p:spTgt spid="83"/>
                                        </p:tgtEl>
                                        <p:attrNameLst>
                                          <p:attrName>style.visibility</p:attrName>
                                        </p:attrNameLst>
                                      </p:cBhvr>
                                      <p:to>
                                        <p:strVal val="visible"/>
                                      </p:to>
                                    </p:set>
                                    <p:animEffect transition="in" filter="barn(inVertical)">
                                      <p:cBhvr>
                                        <p:cTn id="182" dur="500"/>
                                        <p:tgtEl>
                                          <p:spTgt spid="83"/>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84"/>
                                        </p:tgtEl>
                                        <p:attrNameLst>
                                          <p:attrName>style.visibility</p:attrName>
                                        </p:attrNameLst>
                                      </p:cBhvr>
                                      <p:to>
                                        <p:strVal val="visible"/>
                                      </p:to>
                                    </p:set>
                                    <p:animEffect transition="in" filter="barn(inVertical)">
                                      <p:cBhvr>
                                        <p:cTn id="185" dur="500"/>
                                        <p:tgtEl>
                                          <p:spTgt spid="84"/>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85"/>
                                        </p:tgtEl>
                                        <p:attrNameLst>
                                          <p:attrName>style.visibility</p:attrName>
                                        </p:attrNameLst>
                                      </p:cBhvr>
                                      <p:to>
                                        <p:strVal val="visible"/>
                                      </p:to>
                                    </p:set>
                                    <p:animEffect transition="in" filter="barn(inVertical)">
                                      <p:cBhvr>
                                        <p:cTn id="188" dur="500"/>
                                        <p:tgtEl>
                                          <p:spTgt spid="85"/>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86"/>
                                        </p:tgtEl>
                                        <p:attrNameLst>
                                          <p:attrName>style.visibility</p:attrName>
                                        </p:attrNameLst>
                                      </p:cBhvr>
                                      <p:to>
                                        <p:strVal val="visible"/>
                                      </p:to>
                                    </p:set>
                                    <p:animEffect transition="in" filter="barn(inVertical)">
                                      <p:cBhvr>
                                        <p:cTn id="191" dur="500"/>
                                        <p:tgtEl>
                                          <p:spTgt spid="86"/>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87"/>
                                        </p:tgtEl>
                                        <p:attrNameLst>
                                          <p:attrName>style.visibility</p:attrName>
                                        </p:attrNameLst>
                                      </p:cBhvr>
                                      <p:to>
                                        <p:strVal val="visible"/>
                                      </p:to>
                                    </p:set>
                                    <p:animEffect transition="in" filter="barn(inVertical)">
                                      <p:cBhvr>
                                        <p:cTn id="194" dur="500"/>
                                        <p:tgtEl>
                                          <p:spTgt spid="87"/>
                                        </p:tgtEl>
                                      </p:cBhvr>
                                    </p:animEffect>
                                  </p:childTnLst>
                                </p:cTn>
                              </p:par>
                              <p:par>
                                <p:cTn id="195" presetID="16" presetClass="entr" presetSubtype="21" fill="hold" grpId="0" nodeType="with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barn(inVertical)">
                                      <p:cBhvr>
                                        <p:cTn id="19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p:bldP spid="6167" grpId="0"/>
      <p:bldP spid="6170" grpId="0"/>
      <p:bldP spid="6173" grpId="0"/>
      <p:bldP spid="6176" grpId="0"/>
      <p:bldP spid="6179" grpId="0"/>
      <p:bldP spid="29" grpId="0"/>
      <p:bldP spid="30" grpId="0"/>
      <p:bldP spid="31" grpId="0"/>
      <p:bldP spid="32" grpId="0"/>
      <p:bldP spid="33" grpId="0"/>
      <p:bldP spid="34" grpId="0"/>
      <p:bldP spid="42" grpId="0"/>
      <p:bldP spid="43" grpId="0"/>
      <p:bldP spid="44" grpId="0"/>
      <p:bldP spid="47" grpId="0"/>
      <p:bldP spid="48" grpId="0"/>
      <p:bldP spid="53" grpId="0"/>
      <p:bldP spid="70" grpId="0"/>
      <p:bldP spid="78" grpId="0"/>
      <p:bldP spid="79" grpId="0"/>
      <p:bldP spid="80" grpId="0"/>
      <p:bldP spid="81" grpId="0"/>
      <p:bldP spid="82" grpId="0"/>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0" y="1447800"/>
            <a:ext cx="91503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vi-VN" altLang="cs-CZ" sz="4000" b="1" i="1" dirty="0" smtClean="0">
                <a:solidFill>
                  <a:srgbClr val="FF0000"/>
                </a:solidFill>
                <a:latin typeface="Times New Roman" pitchFamily="18" charset="0"/>
                <a:cs typeface="Times New Roman" pitchFamily="18" charset="0"/>
              </a:rPr>
              <a:t>Ghi nhớ</a:t>
            </a:r>
          </a:p>
          <a:p>
            <a:pPr eaLnBrk="1" hangingPunct="1">
              <a:spcBef>
                <a:spcPct val="0"/>
              </a:spcBef>
              <a:buFontTx/>
              <a:buNone/>
              <a:defRPr/>
            </a:pPr>
            <a:r>
              <a:rPr lang="vi-VN" altLang="cs-CZ" sz="4000" dirty="0" smtClean="0">
                <a:solidFill>
                  <a:srgbClr val="002060"/>
                </a:solidFill>
                <a:latin typeface="Times New Roman" pitchFamily="18" charset="0"/>
                <a:cs typeface="Times New Roman" pitchFamily="18" charset="0"/>
              </a:rPr>
              <a:t>Câu kể Ai làm gì? thường gồm hai bộ phận:</a:t>
            </a:r>
          </a:p>
          <a:p>
            <a:pPr marL="571500" indent="-571500" eaLnBrk="1" hangingPunct="1">
              <a:spcBef>
                <a:spcPct val="0"/>
              </a:spcBef>
              <a:buFontTx/>
              <a:buChar char="-"/>
              <a:defRPr/>
            </a:pPr>
            <a:r>
              <a:rPr lang="vi-VN" altLang="cs-CZ" sz="4000" dirty="0" smtClean="0">
                <a:solidFill>
                  <a:srgbClr val="002060"/>
                </a:solidFill>
                <a:latin typeface="Times New Roman" pitchFamily="18" charset="0"/>
                <a:cs typeface="Times New Roman" pitchFamily="18" charset="0"/>
              </a:rPr>
              <a:t>Bộ phận thứ nhất là chủ ngữ, trả lời cho câu hỏi: </a:t>
            </a:r>
            <a:r>
              <a:rPr lang="vi-VN" altLang="cs-CZ" sz="4000" b="1" dirty="0" smtClean="0">
                <a:solidFill>
                  <a:srgbClr val="002060"/>
                </a:solidFill>
                <a:latin typeface="Times New Roman" pitchFamily="18" charset="0"/>
                <a:cs typeface="Times New Roman" pitchFamily="18" charset="0"/>
              </a:rPr>
              <a:t>Ai (Con gì, cái gì)?</a:t>
            </a:r>
            <a:endParaRPr lang="vi-VN" altLang="cs-CZ" sz="4000" dirty="0" smtClean="0">
              <a:solidFill>
                <a:srgbClr val="002060"/>
              </a:solidFill>
              <a:latin typeface="Times New Roman" pitchFamily="18" charset="0"/>
              <a:cs typeface="Times New Roman" pitchFamily="18" charset="0"/>
            </a:endParaRPr>
          </a:p>
          <a:p>
            <a:pPr marL="571500" indent="-571500" eaLnBrk="1" hangingPunct="1">
              <a:spcBef>
                <a:spcPct val="0"/>
              </a:spcBef>
              <a:buFontTx/>
              <a:buChar char="-"/>
              <a:defRPr/>
            </a:pPr>
            <a:r>
              <a:rPr lang="vi-VN" altLang="cs-CZ" sz="4000" dirty="0" smtClean="0">
                <a:solidFill>
                  <a:srgbClr val="002060"/>
                </a:solidFill>
                <a:latin typeface="Times New Roman" pitchFamily="18" charset="0"/>
                <a:cs typeface="Times New Roman" pitchFamily="18" charset="0"/>
              </a:rPr>
              <a:t>Bộ phận thứ hai là vị ngữ, trả lời cho câu hỏi: </a:t>
            </a:r>
            <a:r>
              <a:rPr lang="vi-VN" altLang="cs-CZ" sz="4000" b="1" dirty="0" smtClean="0">
                <a:solidFill>
                  <a:srgbClr val="002060"/>
                </a:solidFill>
                <a:latin typeface="Times New Roman" pitchFamily="18" charset="0"/>
                <a:cs typeface="Times New Roman" pitchFamily="18" charset="0"/>
              </a:rPr>
              <a:t>Làm gì? </a:t>
            </a:r>
            <a:endParaRPr lang="cs-CZ" altLang="cs-CZ" sz="40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22750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913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ã xong.avi">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800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31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52400" y="304800"/>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b="1">
                <a:solidFill>
                  <a:srgbClr val="0070C0"/>
                </a:solidFill>
                <a:latin typeface="Times New Roman" pitchFamily="18" charset="0"/>
                <a:cs typeface="Times New Roman" pitchFamily="18" charset="0"/>
              </a:rPr>
              <a:t>1. Tìm những câu kể Ai làm gì? trong đoạn văn sau:</a:t>
            </a:r>
            <a:endParaRPr lang="cs-CZ" altLang="cs-CZ" b="1">
              <a:solidFill>
                <a:srgbClr val="0070C0"/>
              </a:solidFill>
              <a:latin typeface="Times New Roman" pitchFamily="18" charset="0"/>
              <a:cs typeface="Times New Roman" pitchFamily="18" charset="0"/>
            </a:endParaRPr>
          </a:p>
        </p:txBody>
      </p:sp>
      <p:sp>
        <p:nvSpPr>
          <p:cNvPr id="16387" name="TextBox 2"/>
          <p:cNvSpPr txBox="1">
            <a:spLocks noChangeArrowheads="1"/>
          </p:cNvSpPr>
          <p:nvPr/>
        </p:nvSpPr>
        <p:spPr bwMode="auto">
          <a:xfrm>
            <a:off x="838200" y="1982788"/>
            <a:ext cx="815975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a:latin typeface="Times New Roman" pitchFamily="18" charset="0"/>
                <a:cs typeface="Times New Roman" pitchFamily="18" charset="0"/>
              </a:rPr>
              <a:t>   Cuộc sống quê tôi gắn bó với cây cọ. Cha tôi làm cho tôi chiếc chổi cọ để quét nhà, quét sân. Mẹ đựng hạt giống đầy                  , treo lên gác bếp để gieo cấy mùa sau. Chị tôi đan nón lá cọ, lại biết đan cả mành cọ và làn cọ xuất khẩu. </a:t>
            </a:r>
          </a:p>
          <a:p>
            <a:pPr eaLnBrk="1" hangingPunct="1">
              <a:spcBef>
                <a:spcPct val="0"/>
              </a:spcBef>
              <a:buFontTx/>
              <a:buNone/>
            </a:pPr>
            <a:endParaRPr lang="vi-VN" altLang="cs-CZ">
              <a:latin typeface="Times New Roman" pitchFamily="18" charset="0"/>
              <a:cs typeface="Times New Roman" pitchFamily="18" charset="0"/>
            </a:endParaRPr>
          </a:p>
          <a:p>
            <a:pPr algn="r" eaLnBrk="1" hangingPunct="1">
              <a:spcBef>
                <a:spcPct val="0"/>
              </a:spcBef>
              <a:buFontTx/>
              <a:buNone/>
            </a:pPr>
            <a:r>
              <a:rPr lang="vi-VN" altLang="cs-CZ">
                <a:latin typeface="Times New Roman" pitchFamily="18" charset="0"/>
                <a:cs typeface="Times New Roman" pitchFamily="18" charset="0"/>
              </a:rPr>
              <a:t>Theo Nguyễn Thái Vận</a:t>
            </a:r>
            <a:endParaRPr lang="cs-CZ" altLang="cs-CZ">
              <a:latin typeface="Times New Roman" pitchFamily="18" charset="0"/>
              <a:cs typeface="Times New Roman" pitchFamily="18" charset="0"/>
            </a:endParaRPr>
          </a:p>
        </p:txBody>
      </p:sp>
      <p:sp>
        <p:nvSpPr>
          <p:cNvPr id="16388" name="TextBox 7">
            <a:hlinkClick r:id="rId2" action="ppaction://hlinksldjump"/>
          </p:cNvPr>
          <p:cNvSpPr txBox="1">
            <a:spLocks noChangeArrowheads="1"/>
          </p:cNvSpPr>
          <p:nvPr/>
        </p:nvSpPr>
        <p:spPr bwMode="auto">
          <a:xfrm>
            <a:off x="4710113" y="2941638"/>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a:solidFill>
                  <a:srgbClr val="000000"/>
                </a:solidFill>
                <a:latin typeface="Times New Roman" pitchFamily="18" charset="0"/>
                <a:cs typeface="Times New Roman" pitchFamily="18" charset="0"/>
              </a:rPr>
              <a:t>móm lá cọ</a:t>
            </a:r>
            <a:endParaRPr lang="cs-CZ" altLang="cs-CZ" sz="1800"/>
          </a:p>
        </p:txBody>
      </p:sp>
      <p:cxnSp>
        <p:nvCxnSpPr>
          <p:cNvPr id="5" name="Straight Connector 4"/>
          <p:cNvCxnSpPr/>
          <p:nvPr/>
        </p:nvCxnSpPr>
        <p:spPr>
          <a:xfrm>
            <a:off x="685800" y="842963"/>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743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81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52400" y="304800"/>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b="1">
                <a:solidFill>
                  <a:srgbClr val="0070C0"/>
                </a:solidFill>
                <a:latin typeface="Times New Roman" pitchFamily="18" charset="0"/>
                <a:cs typeface="Times New Roman" pitchFamily="18" charset="0"/>
              </a:rPr>
              <a:t>1. Tìm những câu kể Ai làm gì? trong đoạn văn sau:</a:t>
            </a:r>
            <a:endParaRPr lang="cs-CZ" altLang="cs-CZ" b="1">
              <a:solidFill>
                <a:srgbClr val="0070C0"/>
              </a:solidFill>
              <a:latin typeface="Times New Roman" pitchFamily="18" charset="0"/>
              <a:cs typeface="Times New Roman" pitchFamily="18" charset="0"/>
            </a:endParaRPr>
          </a:p>
        </p:txBody>
      </p:sp>
      <p:sp>
        <p:nvSpPr>
          <p:cNvPr id="18435" name="TextBox 2"/>
          <p:cNvSpPr txBox="1">
            <a:spLocks noChangeArrowheads="1"/>
          </p:cNvSpPr>
          <p:nvPr/>
        </p:nvSpPr>
        <p:spPr bwMode="auto">
          <a:xfrm>
            <a:off x="838200" y="1982788"/>
            <a:ext cx="815975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a:latin typeface="Times New Roman" pitchFamily="18" charset="0"/>
                <a:cs typeface="Times New Roman" pitchFamily="18" charset="0"/>
              </a:rPr>
              <a:t>   Cuộc sống quê tôi gắn bó với cây cọ. Cha tôi làm cho tôi chiếc chổi cọ để quét nhà, quét sân. Mẹ đựng hạt giống đầy                  , treo lên gác bếp để gieo cấy mùa sau. Chị tôi đan nón lá cọ, lại biết đan cả mành cọ và làn cọ xuất khẩu. </a:t>
            </a:r>
          </a:p>
          <a:p>
            <a:pPr eaLnBrk="1" hangingPunct="1">
              <a:spcBef>
                <a:spcPct val="0"/>
              </a:spcBef>
              <a:buFontTx/>
              <a:buNone/>
            </a:pPr>
            <a:endParaRPr lang="vi-VN" altLang="cs-CZ">
              <a:latin typeface="Times New Roman" pitchFamily="18" charset="0"/>
              <a:cs typeface="Times New Roman" pitchFamily="18" charset="0"/>
            </a:endParaRPr>
          </a:p>
          <a:p>
            <a:pPr algn="r" eaLnBrk="1" hangingPunct="1">
              <a:spcBef>
                <a:spcPct val="0"/>
              </a:spcBef>
              <a:buFontTx/>
              <a:buNone/>
            </a:pPr>
            <a:r>
              <a:rPr lang="vi-VN" altLang="cs-CZ">
                <a:latin typeface="Times New Roman" pitchFamily="18" charset="0"/>
                <a:cs typeface="Times New Roman" pitchFamily="18" charset="0"/>
              </a:rPr>
              <a:t>Theo Nguyễn Thái Vận</a:t>
            </a:r>
            <a:endParaRPr lang="cs-CZ" altLang="cs-CZ">
              <a:latin typeface="Times New Roman" pitchFamily="18" charset="0"/>
              <a:cs typeface="Times New Roman" pitchFamily="18" charset="0"/>
            </a:endParaRPr>
          </a:p>
        </p:txBody>
      </p:sp>
      <p:sp>
        <p:nvSpPr>
          <p:cNvPr id="8" name="TextBox 7">
            <a:hlinkClick r:id="rId2" action="ppaction://hlinksldjump"/>
          </p:cNvPr>
          <p:cNvSpPr txBox="1">
            <a:spLocks noChangeArrowheads="1"/>
          </p:cNvSpPr>
          <p:nvPr/>
        </p:nvSpPr>
        <p:spPr bwMode="auto">
          <a:xfrm>
            <a:off x="4710113" y="2941638"/>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a:solidFill>
                  <a:srgbClr val="000000"/>
                </a:solidFill>
                <a:latin typeface="Times New Roman" pitchFamily="18" charset="0"/>
                <a:cs typeface="Times New Roman" pitchFamily="18" charset="0"/>
              </a:rPr>
              <a:t>móm lá cọ</a:t>
            </a:r>
            <a:endParaRPr lang="cs-CZ" altLang="cs-CZ" sz="1800"/>
          </a:p>
        </p:txBody>
      </p:sp>
      <p:cxnSp>
        <p:nvCxnSpPr>
          <p:cNvPr id="5" name="Straight Connector 4"/>
          <p:cNvCxnSpPr/>
          <p:nvPr/>
        </p:nvCxnSpPr>
        <p:spPr>
          <a:xfrm>
            <a:off x="685800" y="842963"/>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157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8"/>
                                        </p:tgtEl>
                                        <p:attrNameLst>
                                          <p:attrName>style.color</p:attrName>
                                        </p:attrNameLst>
                                      </p:cBhvr>
                                      <p:to>
                                        <p:clrVal>
                                          <a:srgbClr val="FF0000"/>
                                        </p:clrVal>
                                      </p:to>
                                    </p:set>
                                    <p:set>
                                      <p:cBhvr>
                                        <p:cTn id="7" dur="500" fill="hold"/>
                                        <p:tgtEl>
                                          <p:spTgt spid="8"/>
                                        </p:tgtEl>
                                        <p:attrNameLst>
                                          <p:attrName>fillcolor</p:attrName>
                                        </p:attrNameLst>
                                      </p:cBhvr>
                                      <p:to>
                                        <p:clrVal>
                                          <a:srgbClr val="FF0000"/>
                                        </p:clrVal>
                                      </p:to>
                                    </p:set>
                                    <p:set>
                                      <p:cBhvr>
                                        <p:cTn id="8"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762000" y="19939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endParaRPr lang="en-US" altLang="cs-CZ" sz="3600">
              <a:latin typeface="Times New Roman" pitchFamily="18" charset="0"/>
              <a:cs typeface="Times New Roman" pitchFamily="18" charset="0"/>
            </a:endParaRPr>
          </a:p>
          <a:p>
            <a:pPr algn="just" eaLnBrk="1" hangingPunct="1">
              <a:spcBef>
                <a:spcPct val="0"/>
              </a:spcBef>
              <a:buFontTx/>
              <a:buNone/>
            </a:pPr>
            <a:r>
              <a:rPr lang="en-US" altLang="cs-CZ" sz="3600" b="1">
                <a:latin typeface="Times New Roman" pitchFamily="18" charset="0"/>
                <a:cs typeface="Times New Roman" pitchFamily="18" charset="0"/>
              </a:rPr>
              <a:t>Người lớn đánh trâu ra cày. Các cụ già nhặt cỏ, đốt lá. Mấy chú bé bắc bếp thổi cơm. Các bà mẹ tra ngô. Các em bé ngủ khì trên lưng mẹ. Lũ chó sủa om cả rừng.</a:t>
            </a:r>
          </a:p>
        </p:txBody>
      </p:sp>
      <p:sp>
        <p:nvSpPr>
          <p:cNvPr id="15" name="TextBox 14"/>
          <p:cNvSpPr txBox="1">
            <a:spLocks noChangeArrowheads="1"/>
          </p:cNvSpPr>
          <p:nvPr/>
        </p:nvSpPr>
        <p:spPr bwMode="auto">
          <a:xfrm>
            <a:off x="228600" y="15240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4000" b="1">
                <a:solidFill>
                  <a:srgbClr val="00B050"/>
                </a:solidFill>
                <a:latin typeface="Times New Roman" pitchFamily="18" charset="0"/>
                <a:cs typeface="Times New Roman" pitchFamily="18" charset="0"/>
              </a:rPr>
              <a:t>    Tìm những câu kể có trong đoạn văn sau:</a:t>
            </a:r>
            <a:endParaRPr lang="cs-CZ" altLang="cs-CZ" sz="4000" b="1">
              <a:solidFill>
                <a:srgbClr val="00B050"/>
              </a:solidFill>
              <a:latin typeface="Times New Roman" pitchFamily="18" charset="0"/>
              <a:cs typeface="Times New Roman" pitchFamily="18" charset="0"/>
            </a:endParaRPr>
          </a:p>
        </p:txBody>
      </p:sp>
      <p:sp>
        <p:nvSpPr>
          <p:cNvPr id="18" name="TextBox 17"/>
          <p:cNvSpPr txBox="1">
            <a:spLocks noChangeArrowheads="1"/>
          </p:cNvSpPr>
          <p:nvPr/>
        </p:nvSpPr>
        <p:spPr bwMode="auto">
          <a:xfrm>
            <a:off x="2000250" y="1944688"/>
            <a:ext cx="6686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sz="3600" b="1">
                <a:solidFill>
                  <a:srgbClr val="000000"/>
                </a:solidFill>
                <a:latin typeface="Times New Roman" pitchFamily="18" charset="0"/>
                <a:cs typeface="Times New Roman" pitchFamily="18" charset="0"/>
              </a:rPr>
              <a:t>Trên nương, mỗi người một việc. </a:t>
            </a:r>
            <a:endParaRPr lang="cs-CZ" altLang="cs-CZ" sz="3600">
              <a:latin typeface="Times New Roman" pitchFamily="18" charset="0"/>
              <a:cs typeface="Times New Roman" pitchFamily="18" charset="0"/>
            </a:endParaRPr>
          </a:p>
        </p:txBody>
      </p:sp>
    </p:spTree>
    <p:extLst>
      <p:ext uri="{BB962C8B-B14F-4D97-AF65-F5344CB8AC3E}">
        <p14:creationId xmlns:p14="http://schemas.microsoft.com/office/powerpoint/2010/main" val="3135230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5425"/>
            <a:ext cx="83820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05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52400" y="304800"/>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b="1">
                <a:solidFill>
                  <a:srgbClr val="0070C0"/>
                </a:solidFill>
                <a:latin typeface="Times New Roman" pitchFamily="18" charset="0"/>
                <a:cs typeface="Times New Roman" pitchFamily="18" charset="0"/>
              </a:rPr>
              <a:t>1. Tìm những câu kể Ai làm gì? trong đoạn văn sau:</a:t>
            </a:r>
            <a:endParaRPr lang="cs-CZ" altLang="cs-CZ" b="1">
              <a:solidFill>
                <a:srgbClr val="0070C0"/>
              </a:solidFill>
              <a:latin typeface="Times New Roman" pitchFamily="18" charset="0"/>
              <a:cs typeface="Times New Roman" pitchFamily="18" charset="0"/>
            </a:endParaRPr>
          </a:p>
        </p:txBody>
      </p:sp>
      <p:cxnSp>
        <p:nvCxnSpPr>
          <p:cNvPr id="7" name="Straight Connector 6"/>
          <p:cNvCxnSpPr/>
          <p:nvPr/>
        </p:nvCxnSpPr>
        <p:spPr>
          <a:xfrm>
            <a:off x="685800" y="842963"/>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484" name="TextBox 1"/>
          <p:cNvSpPr txBox="1">
            <a:spLocks noChangeArrowheads="1"/>
          </p:cNvSpPr>
          <p:nvPr/>
        </p:nvSpPr>
        <p:spPr bwMode="auto">
          <a:xfrm>
            <a:off x="457200" y="19812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a:latin typeface="Times New Roman" pitchFamily="18" charset="0"/>
                <a:cs typeface="Times New Roman" pitchFamily="18" charset="0"/>
              </a:rPr>
              <a:t>   Cuộc sống quê tôi gắn bó với cây cọ. </a:t>
            </a:r>
            <a:r>
              <a:rPr lang="vi-VN" altLang="cs-CZ" sz="3600" baseline="30000">
                <a:solidFill>
                  <a:srgbClr val="FF0000"/>
                </a:solidFill>
                <a:latin typeface="Times New Roman" pitchFamily="18" charset="0"/>
                <a:cs typeface="Times New Roman" pitchFamily="18" charset="0"/>
              </a:rPr>
              <a:t> </a:t>
            </a:r>
            <a:r>
              <a:rPr lang="vi-VN" altLang="cs-CZ" sz="3600">
                <a:latin typeface="Times New Roman" pitchFamily="18" charset="0"/>
                <a:cs typeface="Times New Roman" pitchFamily="18" charset="0"/>
              </a:rPr>
              <a:t>Cha tôi làm cho tôi chiếc chổi cọ để quét nhà, quét sân. </a:t>
            </a:r>
            <a:r>
              <a:rPr lang="vi-VN" altLang="cs-CZ" sz="3600" baseline="30000">
                <a:solidFill>
                  <a:srgbClr val="FF0000"/>
                </a:solidFill>
                <a:latin typeface="Times New Roman" pitchFamily="18" charset="0"/>
                <a:cs typeface="Times New Roman" pitchFamily="18" charset="0"/>
              </a:rPr>
              <a:t> </a:t>
            </a:r>
            <a:r>
              <a:rPr lang="vi-VN" altLang="cs-CZ" sz="3600">
                <a:latin typeface="Times New Roman" pitchFamily="18" charset="0"/>
                <a:cs typeface="Times New Roman" pitchFamily="18" charset="0"/>
              </a:rPr>
              <a:t>Mẹ đựng hạt giống đầy móm lá cọ, treo lên gác bếp để gieo cấy mùa sau. </a:t>
            </a:r>
            <a:r>
              <a:rPr lang="vi-VN" altLang="cs-CZ" sz="3600" baseline="30000">
                <a:solidFill>
                  <a:srgbClr val="FF0000"/>
                </a:solidFill>
                <a:latin typeface="Times New Roman" pitchFamily="18" charset="0"/>
                <a:cs typeface="Times New Roman" pitchFamily="18" charset="0"/>
              </a:rPr>
              <a:t> </a:t>
            </a:r>
            <a:r>
              <a:rPr lang="vi-VN" altLang="cs-CZ" sz="3600">
                <a:latin typeface="Times New Roman" pitchFamily="18" charset="0"/>
                <a:cs typeface="Times New Roman" pitchFamily="18" charset="0"/>
              </a:rPr>
              <a:t>Chị tôi đan nón lá cọ, lại biết đan cả mành cọ và làn cọ xuất khẩu. </a:t>
            </a:r>
          </a:p>
          <a:p>
            <a:pPr eaLnBrk="1" hangingPunct="1">
              <a:spcBef>
                <a:spcPct val="0"/>
              </a:spcBef>
              <a:buFontTx/>
              <a:buNone/>
            </a:pPr>
            <a:endParaRPr lang="cs-CZ" altLang="cs-CZ" sz="3600">
              <a:latin typeface="Times New Roman" pitchFamily="18" charset="0"/>
              <a:cs typeface="Times New Roman" pitchFamily="18" charset="0"/>
            </a:endParaRPr>
          </a:p>
          <a:p>
            <a:pPr algn="r" eaLnBrk="1" hangingPunct="1">
              <a:spcBef>
                <a:spcPct val="0"/>
              </a:spcBef>
              <a:buFontTx/>
              <a:buNone/>
            </a:pPr>
            <a:r>
              <a:rPr lang="vi-VN" altLang="cs-CZ" sz="3600">
                <a:latin typeface="Times New Roman" pitchFamily="18" charset="0"/>
                <a:cs typeface="Times New Roman" pitchFamily="18" charset="0"/>
              </a:rPr>
              <a:t>Theo Nguyễn Thái Vận</a:t>
            </a:r>
            <a:endParaRPr lang="cs-CZ" altLang="cs-CZ" sz="3600">
              <a:latin typeface="Times New Roman" pitchFamily="18" charset="0"/>
              <a:cs typeface="Times New Roman" pitchFamily="18" charset="0"/>
            </a:endParaRPr>
          </a:p>
        </p:txBody>
      </p:sp>
      <p:sp>
        <p:nvSpPr>
          <p:cNvPr id="3" name="TextBox 2"/>
          <p:cNvSpPr txBox="1">
            <a:spLocks noChangeArrowheads="1"/>
          </p:cNvSpPr>
          <p:nvPr/>
        </p:nvSpPr>
        <p:spPr bwMode="auto">
          <a:xfrm>
            <a:off x="457200" y="1868488"/>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baseline="30000">
                <a:solidFill>
                  <a:srgbClr val="FF0000"/>
                </a:solidFill>
                <a:latin typeface="Times New Roman" pitchFamily="18" charset="0"/>
                <a:cs typeface="Times New Roman" pitchFamily="18" charset="0"/>
              </a:rPr>
              <a:t>(1)</a:t>
            </a:r>
            <a:endParaRPr lang="cs-CZ" altLang="cs-CZ" sz="3600"/>
          </a:p>
        </p:txBody>
      </p:sp>
      <p:sp>
        <p:nvSpPr>
          <p:cNvPr id="8" name="TextBox 7"/>
          <p:cNvSpPr txBox="1">
            <a:spLocks noChangeArrowheads="1"/>
          </p:cNvSpPr>
          <p:nvPr/>
        </p:nvSpPr>
        <p:spPr bwMode="auto">
          <a:xfrm>
            <a:off x="7467600" y="1828800"/>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baseline="30000">
                <a:solidFill>
                  <a:srgbClr val="FF0000"/>
                </a:solidFill>
                <a:latin typeface="Times New Roman" pitchFamily="18" charset="0"/>
                <a:cs typeface="Times New Roman" pitchFamily="18" charset="0"/>
              </a:rPr>
              <a:t>(2)</a:t>
            </a:r>
            <a:endParaRPr lang="cs-CZ" altLang="cs-CZ" sz="3600"/>
          </a:p>
        </p:txBody>
      </p:sp>
      <p:sp>
        <p:nvSpPr>
          <p:cNvPr id="9" name="TextBox 8"/>
          <p:cNvSpPr txBox="1">
            <a:spLocks noChangeArrowheads="1"/>
          </p:cNvSpPr>
          <p:nvPr/>
        </p:nvSpPr>
        <p:spPr bwMode="auto">
          <a:xfrm>
            <a:off x="1066800" y="3011488"/>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baseline="30000">
                <a:solidFill>
                  <a:srgbClr val="FF0000"/>
                </a:solidFill>
                <a:latin typeface="Times New Roman" pitchFamily="18" charset="0"/>
                <a:cs typeface="Times New Roman" pitchFamily="18" charset="0"/>
              </a:rPr>
              <a:t>(3)</a:t>
            </a:r>
            <a:endParaRPr lang="cs-CZ" altLang="cs-CZ" sz="3600"/>
          </a:p>
        </p:txBody>
      </p:sp>
      <p:sp>
        <p:nvSpPr>
          <p:cNvPr id="10" name="TextBox 9"/>
          <p:cNvSpPr txBox="1">
            <a:spLocks noChangeArrowheads="1"/>
          </p:cNvSpPr>
          <p:nvPr/>
        </p:nvSpPr>
        <p:spPr bwMode="auto">
          <a:xfrm>
            <a:off x="6324600" y="3581400"/>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3600" baseline="30000">
                <a:solidFill>
                  <a:srgbClr val="FF0000"/>
                </a:solidFill>
                <a:latin typeface="Times New Roman" pitchFamily="18" charset="0"/>
                <a:cs typeface="Times New Roman" pitchFamily="18" charset="0"/>
              </a:rPr>
              <a:t>(4)</a:t>
            </a:r>
            <a:endParaRPr lang="cs-CZ" altLang="cs-CZ" sz="3600"/>
          </a:p>
        </p:txBody>
      </p:sp>
    </p:spTree>
    <p:extLst>
      <p:ext uri="{BB962C8B-B14F-4D97-AF65-F5344CB8AC3E}">
        <p14:creationId xmlns:p14="http://schemas.microsoft.com/office/powerpoint/2010/main" val="3997790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34950" y="1524000"/>
            <a:ext cx="8528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800">
                <a:latin typeface="Times New Roman" pitchFamily="18" charset="0"/>
                <a:cs typeface="Times New Roman" pitchFamily="18" charset="0"/>
              </a:rPr>
              <a:t>2.Cha tôi   làm cho tôi chiếc chổi cọ để quét nhà, quét sân.</a:t>
            </a:r>
          </a:p>
        </p:txBody>
      </p:sp>
      <p:sp>
        <p:nvSpPr>
          <p:cNvPr id="3" name="TextBox 2"/>
          <p:cNvSpPr txBox="1">
            <a:spLocks noChangeArrowheads="1"/>
          </p:cNvSpPr>
          <p:nvPr/>
        </p:nvSpPr>
        <p:spPr bwMode="auto">
          <a:xfrm>
            <a:off x="152400" y="281940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800">
                <a:latin typeface="Times New Roman" pitchFamily="18" charset="0"/>
                <a:cs typeface="Times New Roman" pitchFamily="18" charset="0"/>
              </a:rPr>
              <a:t> 3. Mẹ   đựng hạt giống đầy móm lá cọ, treo lên gác bếp để gieo cấy mùa sau. </a:t>
            </a:r>
          </a:p>
        </p:txBody>
      </p:sp>
      <p:sp>
        <p:nvSpPr>
          <p:cNvPr id="4" name="TextBox 3"/>
          <p:cNvSpPr txBox="1">
            <a:spLocks noChangeArrowheads="1"/>
          </p:cNvSpPr>
          <p:nvPr/>
        </p:nvSpPr>
        <p:spPr bwMode="auto">
          <a:xfrm>
            <a:off x="152400" y="4760913"/>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800">
                <a:latin typeface="Times New Roman" pitchFamily="18" charset="0"/>
                <a:cs typeface="Times New Roman" pitchFamily="18" charset="0"/>
              </a:rPr>
              <a:t>4.Chị tôi   đan nón lá cọ, lại biết đan cả mành cọ và làn cọ xuất khẩu. </a:t>
            </a:r>
          </a:p>
        </p:txBody>
      </p:sp>
      <p:cxnSp>
        <p:nvCxnSpPr>
          <p:cNvPr id="6" name="Straight Connector 5"/>
          <p:cNvCxnSpPr/>
          <p:nvPr/>
        </p:nvCxnSpPr>
        <p:spPr>
          <a:xfrm>
            <a:off x="609600" y="19812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5222875"/>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5800" y="3275013"/>
            <a:ext cx="495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76400" y="1524000"/>
            <a:ext cx="152400" cy="5238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524000" y="4700588"/>
            <a:ext cx="152400" cy="5222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19200" y="2773363"/>
            <a:ext cx="152400" cy="5238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05000" y="1981200"/>
            <a:ext cx="655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24000" y="3282950"/>
            <a:ext cx="655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63525" y="3671888"/>
            <a:ext cx="2887663" cy="79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687513" y="5222875"/>
            <a:ext cx="6694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9238" y="5638800"/>
            <a:ext cx="1430337" cy="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05000" y="2039938"/>
            <a:ext cx="655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0" y="3330575"/>
            <a:ext cx="655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63525" y="3722688"/>
            <a:ext cx="2887663" cy="79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87513" y="5270500"/>
            <a:ext cx="6694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9238" y="5694363"/>
            <a:ext cx="1430337" cy="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200" y="95250"/>
            <a:ext cx="9144000" cy="954088"/>
          </a:xfrm>
          <a:prstGeom prst="rect">
            <a:avLst/>
          </a:prstGeom>
          <a:noFill/>
        </p:spPr>
        <p:txBody>
          <a:bodyPr>
            <a:spAutoFit/>
          </a:bodyPr>
          <a:lstStyle/>
          <a:p>
            <a:pPr>
              <a:defRPr/>
            </a:pPr>
            <a:r>
              <a:rPr lang="vi-VN" sz="2800" b="1" dirty="0">
                <a:latin typeface="Times New Roman" panose="02020603050405020304" pitchFamily="18" charset="0"/>
                <a:cs typeface="Times New Roman" panose="02020603050405020304" pitchFamily="18" charset="0"/>
              </a:rPr>
              <a:t>2. Gạch một gạch dưới chủ ngữ, gạch hai gạch dưới vị ngữ trong mỗi câu vừa tìm được ở bài tập 1.</a:t>
            </a:r>
            <a:endParaRPr lang="cs-CZ" sz="2800" b="1" dirty="0">
              <a:latin typeface="Times New Roman" panose="02020603050405020304" pitchFamily="18" charset="0"/>
              <a:cs typeface="Times New Roman" panose="02020603050405020304" pitchFamily="18" charset="0"/>
            </a:endParaRPr>
          </a:p>
        </p:txBody>
      </p:sp>
      <p:cxnSp>
        <p:nvCxnSpPr>
          <p:cNvPr id="41" name="Straight Connector 40"/>
          <p:cNvCxnSpPr/>
          <p:nvPr/>
        </p:nvCxnSpPr>
        <p:spPr>
          <a:xfrm>
            <a:off x="609600" y="571500"/>
            <a:ext cx="4243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00638" y="571500"/>
            <a:ext cx="389096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52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par>
                                <p:cTn id="34" presetID="16" presetClass="entr" presetSubtype="2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par>
                                <p:cTn id="40" presetID="16" presetClass="entr" presetSubtype="2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6" presetClass="entr" presetSubtype="21"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par>
                                <p:cTn id="46" presetID="16" presetClass="entr" presetSubtype="21"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par>
                                <p:cTn id="55" presetID="16" presetClass="entr" presetSubtype="21"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par>
                                <p:cTn id="58" presetID="16" presetClass="entr" presetSubtype="21"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par>
                                <p:cTn id="64" presetID="16" presetClass="entr" presetSubtype="21"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par>
                                <p:cTn id="67" presetID="16" presetClass="entr" presetSubtype="21"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par>
                                <p:cTn id="70" presetID="16" presetClass="entr" presetSubtype="21"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arn(inVertical)">
                                      <p:cBhvr>
                                        <p:cTn id="72" dur="500"/>
                                        <p:tgtEl>
                                          <p:spTgt spid="29"/>
                                        </p:tgtEl>
                                      </p:cBhvr>
                                    </p:animEffect>
                                  </p:childTnLst>
                                </p:cTn>
                              </p:par>
                              <p:par>
                                <p:cTn id="73" presetID="16" presetClass="entr" presetSubtype="21"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500"/>
                                        <p:tgtEl>
                                          <p:spTgt spid="38"/>
                                        </p:tgtEl>
                                      </p:cBhvr>
                                    </p:animEffect>
                                  </p:childTnLst>
                                </p:cTn>
                              </p:par>
                              <p:par>
                                <p:cTn id="76" presetID="16" presetClass="entr" presetSubtype="21"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arn(inVertical)">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a:hlinkClick r:id="rId2" action="ppaction://hlinksldjump"/>
          </p:cNvPr>
          <p:cNvSpPr txBox="1">
            <a:spLocks noChangeArrowheads="1"/>
          </p:cNvSpPr>
          <p:nvPr/>
        </p:nvSpPr>
        <p:spPr bwMode="auto">
          <a:xfrm>
            <a:off x="152400" y="6096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a:latin typeface="Times New Roman" pitchFamily="18" charset="0"/>
                <a:cs typeface="Times New Roman" pitchFamily="18" charset="0"/>
              </a:rPr>
              <a:t>   3. Viết một đoạn văn kể về các công việc trong một buổi sáng của em. Cho biết những câu văn nào trong đoạn văn là câu kể </a:t>
            </a:r>
            <a:r>
              <a:rPr lang="vi-VN" altLang="cs-CZ" b="1">
                <a:latin typeface="Times New Roman" pitchFamily="18" charset="0"/>
                <a:cs typeface="Times New Roman" pitchFamily="18" charset="0"/>
              </a:rPr>
              <a:t>Ai làm gì?</a:t>
            </a:r>
            <a:endParaRPr lang="cs-CZ" altLang="cs-CZ" b="1">
              <a:latin typeface="Times New Roman" pitchFamily="18" charset="0"/>
              <a:cs typeface="Times New Roman" pitchFamily="18" charset="0"/>
            </a:endParaRPr>
          </a:p>
        </p:txBody>
      </p:sp>
      <p:cxnSp>
        <p:nvCxnSpPr>
          <p:cNvPr id="3" name="Straight Connector 2"/>
          <p:cNvCxnSpPr/>
          <p:nvPr/>
        </p:nvCxnSpPr>
        <p:spPr>
          <a:xfrm>
            <a:off x="1066800" y="1136650"/>
            <a:ext cx="2819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38600" y="1136650"/>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1585913"/>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0" y="2100263"/>
            <a:ext cx="266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035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479425" y="5791200"/>
            <a:ext cx="8001000" cy="457200"/>
          </a:xfrm>
          <a:prstGeom prst="flowChartAlternateProcess">
            <a:avLst/>
          </a:prstGeom>
          <a:gradFill rotWithShape="1">
            <a:gsLst>
              <a:gs pos="0">
                <a:srgbClr val="FFFF00">
                  <a:gamma/>
                  <a:shade val="26275"/>
                  <a:invGamma/>
                </a:srgbClr>
              </a:gs>
              <a:gs pos="50000">
                <a:srgbClr val="FFFF00"/>
              </a:gs>
              <a:gs pos="100000">
                <a:srgbClr val="FFFF00">
                  <a:gamma/>
                  <a:shade val="26275"/>
                  <a:invGamma/>
                </a:srgbClr>
              </a:gs>
            </a:gsLst>
            <a:lin ang="54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cs-CZ"/>
          </a:p>
        </p:txBody>
      </p:sp>
      <p:pic>
        <p:nvPicPr>
          <p:cNvPr id="3075" name="Picture 3" descr="LN0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0"/>
            <a:ext cx="9144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N0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6629400"/>
            <a:ext cx="9144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N0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374232" y="3331369"/>
            <a:ext cx="6900863"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N0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617368" y="3374232"/>
            <a:ext cx="6900863"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blumen-pflanzen042">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535072">
            <a:off x="0" y="0"/>
            <a:ext cx="1981200" cy="14636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lumen-pflanzen042">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015435">
            <a:off x="-230187" y="4221162"/>
            <a:ext cx="198120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blumen-pflanzen042">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6266923">
            <a:off x="7262019" y="4015581"/>
            <a:ext cx="1981200" cy="12652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WING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5935">
            <a:off x="7772400" y="4876800"/>
            <a:ext cx="762000" cy="622300"/>
          </a:xfrm>
          <a:prstGeom prst="rect">
            <a:avLst/>
          </a:prstGeom>
          <a:noFill/>
          <a:extLst>
            <a:ext uri="{909E8E84-426E-40DD-AFC4-6F175D3DCCD1}">
              <a14:hiddenFill xmlns:a14="http://schemas.microsoft.com/office/drawing/2010/main">
                <a:solidFill>
                  <a:srgbClr val="FFFFFF"/>
                </a:solidFill>
              </a14:hiddenFill>
            </a:ext>
          </a:extLst>
        </p:spPr>
      </p:pic>
      <p:sp>
        <p:nvSpPr>
          <p:cNvPr id="3083" name="WordArt 11"/>
          <p:cNvSpPr>
            <a:spLocks noChangeArrowheads="1" noChangeShapeType="1" noTextEdit="1"/>
          </p:cNvSpPr>
          <p:nvPr/>
        </p:nvSpPr>
        <p:spPr bwMode="auto">
          <a:xfrm>
            <a:off x="609600" y="531813"/>
            <a:ext cx="7667625" cy="6450012"/>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vi-VN" sz="3600" b="1" kern="10">
                <a:ln w="9525">
                  <a:solidFill>
                    <a:srgbClr val="000000"/>
                  </a:solidFill>
                  <a:round/>
                  <a:headEnd/>
                  <a:tailEnd/>
                </a:ln>
                <a:solidFill>
                  <a:srgbClr val="FF0000"/>
                </a:solidFill>
                <a:latin typeface="Times New Roman"/>
                <a:cs typeface="Times New Roman"/>
              </a:rPr>
              <a:t>Xin trân trọng cảm ơn các thầy cô và các em!</a:t>
            </a:r>
            <a:endParaRPr lang="cs-CZ" sz="3600" b="1" kern="10">
              <a:ln w="9525">
                <a:solidFill>
                  <a:srgbClr val="000000"/>
                </a:solidFill>
                <a:round/>
                <a:headEnd/>
                <a:tailEnd/>
              </a:ln>
              <a:solidFill>
                <a:srgbClr val="FF0000"/>
              </a:solidFill>
              <a:latin typeface="Times New Roman"/>
              <a:cs typeface="Times New Roman"/>
            </a:endParaRPr>
          </a:p>
        </p:txBody>
      </p:sp>
      <p:sp>
        <p:nvSpPr>
          <p:cNvPr id="3084" name="Text Box 12"/>
          <p:cNvSpPr txBox="1">
            <a:spLocks noChangeArrowheads="1"/>
          </p:cNvSpPr>
          <p:nvPr/>
        </p:nvSpPr>
        <p:spPr bwMode="auto">
          <a:xfrm>
            <a:off x="1763713" y="4476750"/>
            <a:ext cx="5572125" cy="8239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cs-CZ" sz="4800" b="1">
                <a:solidFill>
                  <a:srgbClr val="006600"/>
                </a:solidFill>
              </a:rPr>
              <a:t> Bài học kết thúc</a:t>
            </a:r>
          </a:p>
        </p:txBody>
      </p:sp>
      <p:pic>
        <p:nvPicPr>
          <p:cNvPr id="3085" name="Picture 13" descr="WING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627631">
            <a:off x="533400" y="4038600"/>
            <a:ext cx="7620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30" descr="Bouqu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30744">
            <a:off x="3352800" y="1600200"/>
            <a:ext cx="19478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3d butterfl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914969">
            <a:off x="762001" y="914400"/>
            <a:ext cx="946150" cy="5683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3d butterfl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23684106">
            <a:off x="7696200" y="4191000"/>
            <a:ext cx="946150" cy="56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73860"/>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84"/>
                                        </p:tgtEl>
                                        <p:attrNameLst>
                                          <p:attrName>style.visibility</p:attrName>
                                        </p:attrNameLst>
                                      </p:cBhvr>
                                      <p:to>
                                        <p:strVal val="visible"/>
                                      </p:to>
                                    </p:set>
                                    <p:anim calcmode="lin" valueType="num">
                                      <p:cBhvr>
                                        <p:cTn id="7" dur="1000" fill="hold"/>
                                        <p:tgtEl>
                                          <p:spTgt spid="3084"/>
                                        </p:tgtEl>
                                        <p:attrNameLst>
                                          <p:attrName>ppt_w</p:attrName>
                                        </p:attrNameLst>
                                      </p:cBhvr>
                                      <p:tavLst>
                                        <p:tav tm="0">
                                          <p:val>
                                            <p:strVal val="#ppt_w*0.70"/>
                                          </p:val>
                                        </p:tav>
                                        <p:tav tm="100000">
                                          <p:val>
                                            <p:strVal val="#ppt_w"/>
                                          </p:val>
                                        </p:tav>
                                      </p:tavLst>
                                    </p:anim>
                                    <p:anim calcmode="lin" valueType="num">
                                      <p:cBhvr>
                                        <p:cTn id="8" dur="1000" fill="hold"/>
                                        <p:tgtEl>
                                          <p:spTgt spid="3084"/>
                                        </p:tgtEl>
                                        <p:attrNameLst>
                                          <p:attrName>ppt_h</p:attrName>
                                        </p:attrNameLst>
                                      </p:cBhvr>
                                      <p:tavLst>
                                        <p:tav tm="0">
                                          <p:val>
                                            <p:strVal val="#ppt_h"/>
                                          </p:val>
                                        </p:tav>
                                        <p:tav tm="100000">
                                          <p:val>
                                            <p:strVal val="#ppt_h"/>
                                          </p:val>
                                        </p:tav>
                                      </p:tavLst>
                                    </p:anim>
                                    <p:animEffect transition="in" filter="fade">
                                      <p:cBhvr>
                                        <p:cTn id="9" dur="1000"/>
                                        <p:tgtEl>
                                          <p:spTgt spid="3084"/>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086"/>
                                        </p:tgtEl>
                                        <p:attrNameLst>
                                          <p:attrName>style.visibility</p:attrName>
                                        </p:attrNameLst>
                                      </p:cBhvr>
                                      <p:to>
                                        <p:strVal val="visible"/>
                                      </p:to>
                                    </p:set>
                                    <p:anim calcmode="lin" valueType="num">
                                      <p:cBhvr>
                                        <p:cTn id="13" dur="1000" fill="hold"/>
                                        <p:tgtEl>
                                          <p:spTgt spid="3086"/>
                                        </p:tgtEl>
                                        <p:attrNameLst>
                                          <p:attrName>ppt_w</p:attrName>
                                        </p:attrNameLst>
                                      </p:cBhvr>
                                      <p:tavLst>
                                        <p:tav tm="0">
                                          <p:val>
                                            <p:strVal val="#ppt_w*0.70"/>
                                          </p:val>
                                        </p:tav>
                                        <p:tav tm="100000">
                                          <p:val>
                                            <p:strVal val="#ppt_w"/>
                                          </p:val>
                                        </p:tav>
                                      </p:tavLst>
                                    </p:anim>
                                    <p:anim calcmode="lin" valueType="num">
                                      <p:cBhvr>
                                        <p:cTn id="14" dur="1000" fill="hold"/>
                                        <p:tgtEl>
                                          <p:spTgt spid="3086"/>
                                        </p:tgtEl>
                                        <p:attrNameLst>
                                          <p:attrName>ppt_h</p:attrName>
                                        </p:attrNameLst>
                                      </p:cBhvr>
                                      <p:tavLst>
                                        <p:tav tm="0">
                                          <p:val>
                                            <p:strVal val="#ppt_h"/>
                                          </p:val>
                                        </p:tav>
                                        <p:tav tm="100000">
                                          <p:val>
                                            <p:strVal val="#ppt_h"/>
                                          </p:val>
                                        </p:tav>
                                      </p:tavLst>
                                    </p:anim>
                                    <p:animEffect transition="in" filter="fade">
                                      <p:cBhvr>
                                        <p:cTn id="15" dur="1000"/>
                                        <p:tgtEl>
                                          <p:spTgt spid="3086"/>
                                        </p:tgtEl>
                                      </p:cBhvr>
                                    </p:animEffect>
                                  </p:childTnLst>
                                </p:cTn>
                              </p:par>
                              <p:par>
                                <p:cTn id="16" presetID="35" presetClass="path" presetSubtype="0" accel="50000" decel="50000" fill="hold" nodeType="withEffect">
                                  <p:stCondLst>
                                    <p:cond delay="0"/>
                                  </p:stCondLst>
                                  <p:childTnLst>
                                    <p:animMotion origin="layout" path="M 5.55556E-7 1.48148E-6 L 0.26493 0.16967 " pathEditMode="relative" rAng="0" ptsTypes="AA">
                                      <p:cBhvr>
                                        <p:cTn id="17" dur="5000" fill="hold"/>
                                        <p:tgtEl>
                                          <p:spTgt spid="3087"/>
                                        </p:tgtEl>
                                        <p:attrNameLst>
                                          <p:attrName>ppt_x</p:attrName>
                                          <p:attrName>ppt_y</p:attrName>
                                        </p:attrNameLst>
                                      </p:cBhvr>
                                      <p:rCtr x="13247" y="8472"/>
                                    </p:animMotion>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par>
                                <p:cTn id="18" presetID="35" presetClass="path" presetSubtype="0" accel="50000" decel="50000" fill="hold" nodeType="withEffect">
                                  <p:stCondLst>
                                    <p:cond delay="0"/>
                                  </p:stCondLst>
                                  <p:childTnLst>
                                    <p:animMotion origin="layout" path="M 0.00035 0.00485 L -0.30034 -0.24936 " pathEditMode="relative" rAng="0" ptsTypes="AA">
                                      <p:cBhvr>
                                        <p:cTn id="19" dur="5000" fill="hold"/>
                                        <p:tgtEl>
                                          <p:spTgt spid="3088"/>
                                        </p:tgtEl>
                                        <p:attrNameLst>
                                          <p:attrName>ppt_x</p:attrName>
                                          <p:attrName>ppt_y</p:attrName>
                                        </p:attrNameLst>
                                      </p:cBhvr>
                                      <p:rCtr x="-15035" y="-12711"/>
                                    </p:animMotion>
                                  </p:childTnLst>
                                  <p:subTnLst>
                                    <p:audio>
                                      <p:cMediaNode>
                                        <p:cTn display="0" masterRel="sameClick">
                                          <p:stCondLst>
                                            <p:cond evt="begin" delay="0">
                                              <p:tn val="18"/>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wreat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21013" y="1524000"/>
            <a:ext cx="333375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qua chu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03700" y="2286000"/>
            <a:ext cx="9874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35800" y="4009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09900" y="4263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3400" y="4263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4136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20800" y="4263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416843"/>
            <a:ext cx="900113" cy="90011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42900" y="4136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u"/>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4263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v"/>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4009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991100" y="4009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u"/>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000500" y="4136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31100" y="4009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73700" y="4009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4009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flower[1][1][1][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6257925"/>
            <a:ext cx="91440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flower[1][1][1][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6200000">
            <a:off x="-3128962" y="3103562"/>
            <a:ext cx="68580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flower[1][1][1][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6200000">
            <a:off x="5491163" y="3128962"/>
            <a:ext cx="68580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012"/>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0" y="5710238"/>
            <a:ext cx="129540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012"/>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7950200" y="5753100"/>
            <a:ext cx="1219200" cy="107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45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C:\Users\Mai Pham\Desktop\chị vân\khung-hinh-dep-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le 1"/>
          <p:cNvSpPr>
            <a:spLocks noGrp="1"/>
          </p:cNvSpPr>
          <p:nvPr>
            <p:ph type="ctrTitle"/>
          </p:nvPr>
        </p:nvSpPr>
        <p:spPr>
          <a:xfrm>
            <a:off x="838200" y="815975"/>
            <a:ext cx="7467600" cy="860425"/>
          </a:xfrm>
        </p:spPr>
        <p:txBody>
          <a:bodyPr wrap="square" numCol="1" anchorCtr="0" compatLnSpc="1">
            <a:prstTxWarp prst="textNoShape">
              <a:avLst/>
            </a:prstTxWarp>
            <a:normAutofit fontScale="90000"/>
          </a:bodyPr>
          <a:lstStyle/>
          <a:p>
            <a:pPr eaLnBrk="1" hangingPunct="1"/>
            <a:r>
              <a:rPr lang="af-ZA" altLang="cs-CZ" sz="2800" b="1" dirty="0" smtClean="0">
                <a:effectLst>
                  <a:outerShdw blurRad="38100" dist="38100" dir="2700000" algn="tl">
                    <a:srgbClr val="C0C0C0"/>
                  </a:outerShdw>
                </a:effectLst>
                <a:latin typeface="Times New Roman" pitchFamily="18" charset="0"/>
                <a:cs typeface="Times New Roman" pitchFamily="18" charset="0"/>
              </a:rPr>
              <a:t>Câu </a:t>
            </a:r>
            <a:r>
              <a:rPr lang="vi-VN" altLang="cs-CZ" sz="2800" b="1" dirty="0" smtClean="0">
                <a:effectLst>
                  <a:outerShdw blurRad="38100" dist="38100" dir="2700000" algn="tl">
                    <a:srgbClr val="C0C0C0"/>
                  </a:outerShdw>
                </a:effectLst>
                <a:latin typeface="Times New Roman" pitchFamily="18" charset="0"/>
                <a:cs typeface="Times New Roman" pitchFamily="18" charset="0"/>
              </a:rPr>
              <a:t>1</a:t>
            </a:r>
            <a:r>
              <a:rPr lang="af-ZA" altLang="cs-CZ" sz="2800" b="1" dirty="0" smtClean="0">
                <a:effectLst>
                  <a:outerShdw blurRad="38100" dist="38100" dir="2700000" algn="tl">
                    <a:srgbClr val="C0C0C0"/>
                  </a:outerShdw>
                </a:effectLst>
                <a:latin typeface="Times New Roman" pitchFamily="18" charset="0"/>
                <a:cs typeface="Times New Roman" pitchFamily="18" charset="0"/>
              </a:rPr>
              <a:t>: </a:t>
            </a:r>
            <a:r>
              <a:rPr lang="vi-VN" altLang="cs-CZ" sz="2800" b="1" dirty="0" smtClean="0">
                <a:effectLst>
                  <a:outerShdw blurRad="38100" dist="38100" dir="2700000" algn="tl">
                    <a:srgbClr val="C0C0C0"/>
                  </a:outerShdw>
                </a:effectLst>
                <a:latin typeface="Times New Roman" pitchFamily="18" charset="0"/>
                <a:cs typeface="Times New Roman" pitchFamily="18" charset="0"/>
              </a:rPr>
              <a:t>Câu kể Ai làm gì? thường có mấy bộ          phận chính?</a:t>
            </a:r>
            <a:endParaRPr lang="en-US" altLang="cs-CZ" sz="26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4099" name="Subtitle 2"/>
          <p:cNvSpPr>
            <a:spLocks noGrp="1"/>
          </p:cNvSpPr>
          <p:nvPr>
            <p:ph type="subTitle" idx="1"/>
          </p:nvPr>
        </p:nvSpPr>
        <p:spPr>
          <a:xfrm>
            <a:off x="2895600" y="2411525"/>
            <a:ext cx="1474788" cy="609600"/>
          </a:xfrm>
        </p:spPr>
        <p:txBody>
          <a:bodyPr/>
          <a:lstStyle/>
          <a:p>
            <a:pPr algn="l" eaLnBrk="1" hangingPunct="1"/>
            <a:r>
              <a:rPr lang="vi-VN" altLang="cs-CZ" sz="2800" b="1" dirty="0">
                <a:solidFill>
                  <a:schemeClr val="accent6">
                    <a:lumMod val="50000"/>
                  </a:schemeClr>
                </a:solidFill>
                <a:latin typeface="Times New Roman" pitchFamily="18" charset="0"/>
                <a:cs typeface="Times New Roman" pitchFamily="18" charset="0"/>
              </a:rPr>
              <a:t>A</a:t>
            </a:r>
            <a:r>
              <a:rPr lang="af-ZA" altLang="cs-CZ" sz="2800" b="1" dirty="0" smtClean="0">
                <a:solidFill>
                  <a:schemeClr val="accent6">
                    <a:lumMod val="50000"/>
                  </a:schemeClr>
                </a:solidFill>
                <a:latin typeface="Times New Roman" pitchFamily="18" charset="0"/>
                <a:cs typeface="Times New Roman" pitchFamily="18" charset="0"/>
              </a:rPr>
              <a:t>. </a:t>
            </a:r>
            <a:r>
              <a:rPr lang="vi-VN" altLang="cs-CZ" sz="2800" b="1" dirty="0" smtClean="0">
                <a:solidFill>
                  <a:schemeClr val="accent6">
                    <a:lumMod val="50000"/>
                  </a:schemeClr>
                </a:solidFill>
                <a:latin typeface="Times New Roman" pitchFamily="18" charset="0"/>
                <a:cs typeface="Times New Roman" pitchFamily="18" charset="0"/>
              </a:rPr>
              <a:t>2</a:t>
            </a:r>
            <a:endParaRPr lang="en-US" altLang="cs-CZ" sz="2800" b="1" dirty="0" smtClean="0">
              <a:solidFill>
                <a:schemeClr val="accent6">
                  <a:lumMod val="50000"/>
                </a:schemeClr>
              </a:solidFill>
              <a:latin typeface="Times New Roman" pitchFamily="18" charset="0"/>
              <a:cs typeface="Times New Roman" pitchFamily="18" charset="0"/>
            </a:endParaRPr>
          </a:p>
        </p:txBody>
      </p:sp>
      <p:sp>
        <p:nvSpPr>
          <p:cNvPr id="4106" name="TextBox 9"/>
          <p:cNvSpPr txBox="1">
            <a:spLocks noChangeArrowheads="1"/>
          </p:cNvSpPr>
          <p:nvPr/>
        </p:nvSpPr>
        <p:spPr bwMode="auto">
          <a:xfrm>
            <a:off x="2895600" y="4425609"/>
            <a:ext cx="1346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cs-CZ" sz="2800" b="1" dirty="0" smtClean="0">
                <a:solidFill>
                  <a:schemeClr val="accent6">
                    <a:lumMod val="50000"/>
                  </a:schemeClr>
                </a:solidFill>
                <a:latin typeface="Times New Roman" pitchFamily="18" charset="0"/>
                <a:cs typeface="Times New Roman" pitchFamily="18" charset="0"/>
              </a:rPr>
              <a:t>C</a:t>
            </a:r>
            <a:r>
              <a:rPr lang="en-US" altLang="cs-CZ" sz="2800" b="1" dirty="0" smtClean="0">
                <a:solidFill>
                  <a:schemeClr val="accent6">
                    <a:lumMod val="50000"/>
                  </a:schemeClr>
                </a:solidFill>
                <a:latin typeface="Times New Roman" pitchFamily="18" charset="0"/>
                <a:cs typeface="Times New Roman" pitchFamily="18" charset="0"/>
              </a:rPr>
              <a:t>.</a:t>
            </a:r>
            <a:r>
              <a:rPr lang="vi-VN" altLang="cs-CZ" sz="2800" b="1" dirty="0" smtClean="0">
                <a:solidFill>
                  <a:schemeClr val="accent6">
                    <a:lumMod val="50000"/>
                  </a:schemeClr>
                </a:solidFill>
                <a:latin typeface="Times New Roman" pitchFamily="18" charset="0"/>
                <a:cs typeface="Times New Roman" pitchFamily="18" charset="0"/>
              </a:rPr>
              <a:t> 4</a:t>
            </a:r>
            <a:r>
              <a:rPr lang="en-US" altLang="cs-CZ" sz="2800" b="1" dirty="0" smtClean="0">
                <a:solidFill>
                  <a:schemeClr val="accent6">
                    <a:lumMod val="50000"/>
                  </a:schemeClr>
                </a:solidFill>
                <a:latin typeface="Times New Roman" pitchFamily="18" charset="0"/>
                <a:cs typeface="Times New Roman" pitchFamily="18" charset="0"/>
              </a:rPr>
              <a:t> </a:t>
            </a:r>
            <a:endParaRPr lang="en-US" altLang="cs-CZ" sz="2800" b="1" dirty="0">
              <a:solidFill>
                <a:schemeClr val="accent6">
                  <a:lumMod val="50000"/>
                </a:schemeClr>
              </a:solidFill>
              <a:latin typeface="Times New Roman" pitchFamily="18" charset="0"/>
              <a:cs typeface="Times New Roman" pitchFamily="18" charset="0"/>
            </a:endParaRPr>
          </a:p>
        </p:txBody>
      </p:sp>
      <p:sp>
        <p:nvSpPr>
          <p:cNvPr id="4107" name="TextBox 10"/>
          <p:cNvSpPr txBox="1">
            <a:spLocks noChangeArrowheads="1"/>
          </p:cNvSpPr>
          <p:nvPr/>
        </p:nvSpPr>
        <p:spPr bwMode="auto">
          <a:xfrm>
            <a:off x="2895600" y="3367088"/>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cs-CZ" sz="2800" b="1" dirty="0" smtClean="0">
                <a:solidFill>
                  <a:schemeClr val="accent6">
                    <a:lumMod val="50000"/>
                  </a:schemeClr>
                </a:solidFill>
                <a:latin typeface="Times New Roman" pitchFamily="18" charset="0"/>
                <a:cs typeface="Times New Roman" pitchFamily="18" charset="0"/>
              </a:rPr>
              <a:t>B</a:t>
            </a:r>
            <a:r>
              <a:rPr lang="en-US" altLang="cs-CZ" sz="2800" b="1" dirty="0" smtClean="0">
                <a:solidFill>
                  <a:schemeClr val="accent6">
                    <a:lumMod val="50000"/>
                  </a:schemeClr>
                </a:solidFill>
                <a:latin typeface="Times New Roman" pitchFamily="18" charset="0"/>
                <a:cs typeface="Times New Roman" pitchFamily="18" charset="0"/>
              </a:rPr>
              <a:t>. </a:t>
            </a:r>
            <a:r>
              <a:rPr lang="vi-VN" altLang="cs-CZ" sz="2800" b="1" dirty="0" smtClean="0">
                <a:solidFill>
                  <a:schemeClr val="accent6">
                    <a:lumMod val="50000"/>
                  </a:schemeClr>
                </a:solidFill>
                <a:latin typeface="Times New Roman" pitchFamily="18" charset="0"/>
                <a:cs typeface="Times New Roman" pitchFamily="18" charset="0"/>
              </a:rPr>
              <a:t>3</a:t>
            </a:r>
            <a:endParaRPr lang="en-US" altLang="cs-CZ" sz="2800" b="1" dirty="0">
              <a:solidFill>
                <a:schemeClr val="accent6">
                  <a:lumMod val="50000"/>
                </a:schemeClr>
              </a:solidFill>
              <a:latin typeface="Times New Roman" pitchFamily="18" charset="0"/>
              <a:cs typeface="Times New Roman" pitchFamily="18" charset="0"/>
            </a:endParaRPr>
          </a:p>
        </p:txBody>
      </p:sp>
      <p:sp>
        <p:nvSpPr>
          <p:cNvPr id="12" name="Oval 93"/>
          <p:cNvSpPr>
            <a:spLocks noChangeArrowheads="1"/>
          </p:cNvSpPr>
          <p:nvPr/>
        </p:nvSpPr>
        <p:spPr bwMode="auto">
          <a:xfrm>
            <a:off x="7162800" y="4859337"/>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5</a:t>
            </a:r>
          </a:p>
        </p:txBody>
      </p:sp>
      <p:sp>
        <p:nvSpPr>
          <p:cNvPr id="13" name="Oval 94"/>
          <p:cNvSpPr>
            <a:spLocks noChangeArrowheads="1"/>
          </p:cNvSpPr>
          <p:nvPr/>
        </p:nvSpPr>
        <p:spPr bwMode="auto">
          <a:xfrm>
            <a:off x="7162800" y="4860925"/>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4</a:t>
            </a:r>
          </a:p>
        </p:txBody>
      </p:sp>
      <p:sp>
        <p:nvSpPr>
          <p:cNvPr id="14" name="Oval 95"/>
          <p:cNvSpPr>
            <a:spLocks noChangeArrowheads="1"/>
          </p:cNvSpPr>
          <p:nvPr/>
        </p:nvSpPr>
        <p:spPr bwMode="auto">
          <a:xfrm>
            <a:off x="7162800" y="4859337"/>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3</a:t>
            </a:r>
          </a:p>
        </p:txBody>
      </p:sp>
      <p:sp>
        <p:nvSpPr>
          <p:cNvPr id="15" name="Oval 96"/>
          <p:cNvSpPr>
            <a:spLocks noChangeArrowheads="1"/>
          </p:cNvSpPr>
          <p:nvPr/>
        </p:nvSpPr>
        <p:spPr bwMode="auto">
          <a:xfrm>
            <a:off x="7162800" y="48768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2</a:t>
            </a:r>
          </a:p>
        </p:txBody>
      </p:sp>
      <p:sp>
        <p:nvSpPr>
          <p:cNvPr id="16" name="Oval 97"/>
          <p:cNvSpPr>
            <a:spLocks noChangeArrowheads="1"/>
          </p:cNvSpPr>
          <p:nvPr/>
        </p:nvSpPr>
        <p:spPr bwMode="auto">
          <a:xfrm>
            <a:off x="7156450" y="4859337"/>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1</a:t>
            </a:r>
          </a:p>
        </p:txBody>
      </p:sp>
      <p:sp>
        <p:nvSpPr>
          <p:cNvPr id="17" name="Oval 98"/>
          <p:cNvSpPr>
            <a:spLocks noChangeArrowheads="1"/>
          </p:cNvSpPr>
          <p:nvPr/>
        </p:nvSpPr>
        <p:spPr bwMode="auto">
          <a:xfrm>
            <a:off x="7156450" y="48768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0</a:t>
            </a:r>
          </a:p>
        </p:txBody>
      </p:sp>
      <p:sp>
        <p:nvSpPr>
          <p:cNvPr id="2" name="Oval 1"/>
          <p:cNvSpPr/>
          <p:nvPr/>
        </p:nvSpPr>
        <p:spPr>
          <a:xfrm>
            <a:off x="2895600" y="2362200"/>
            <a:ext cx="4572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2036108"/>
            <a:ext cx="2120216" cy="2120216"/>
          </a:xfrm>
          <a:prstGeom prst="rect">
            <a:avLst/>
          </a:prstGeom>
        </p:spPr>
      </p:pic>
    </p:spTree>
    <p:extLst>
      <p:ext uri="{BB962C8B-B14F-4D97-AF65-F5344CB8AC3E}">
        <p14:creationId xmlns:p14="http://schemas.microsoft.com/office/powerpoint/2010/main" val="2091356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iterate type="lt">
                                    <p:tmPct val="0"/>
                                  </p:iterate>
                                  <p:childTnLst>
                                    <p:set>
                                      <p:cBhvr>
                                        <p:cTn id="11" dur="1" fill="hold">
                                          <p:stCondLst>
                                            <p:cond delay="0"/>
                                          </p:stCondLst>
                                        </p:cTn>
                                        <p:tgtEl>
                                          <p:spTgt spid="4099">
                                            <p:txEl>
                                              <p:pRg st="0" end="0"/>
                                            </p:txEl>
                                          </p:spTgt>
                                        </p:tgtEl>
                                        <p:attrNameLst>
                                          <p:attrName>style.visibility</p:attrName>
                                        </p:attrNameLst>
                                      </p:cBhvr>
                                      <p:to>
                                        <p:strVal val="visible"/>
                                      </p:to>
                                    </p:set>
                                    <p:anim calcmode="lin" valueType="num">
                                      <p:cBhvr additive="base">
                                        <p:cTn id="12"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107"/>
                                        </p:tgtEl>
                                        <p:attrNameLst>
                                          <p:attrName>style.visibility</p:attrName>
                                        </p:attrNameLst>
                                      </p:cBhvr>
                                      <p:to>
                                        <p:strVal val="visible"/>
                                      </p:to>
                                    </p:set>
                                    <p:anim calcmode="lin" valueType="num">
                                      <p:cBhvr additive="base">
                                        <p:cTn id="16" dur="500" fill="hold"/>
                                        <p:tgtEl>
                                          <p:spTgt spid="4107"/>
                                        </p:tgtEl>
                                        <p:attrNameLst>
                                          <p:attrName>ppt_x</p:attrName>
                                        </p:attrNameLst>
                                      </p:cBhvr>
                                      <p:tavLst>
                                        <p:tav tm="0">
                                          <p:val>
                                            <p:strVal val="#ppt_x"/>
                                          </p:val>
                                        </p:tav>
                                        <p:tav tm="100000">
                                          <p:val>
                                            <p:strVal val="#ppt_x"/>
                                          </p:val>
                                        </p:tav>
                                      </p:tavLst>
                                    </p:anim>
                                    <p:anim calcmode="lin" valueType="num">
                                      <p:cBhvr additive="base">
                                        <p:cTn id="17" dur="500" fill="hold"/>
                                        <p:tgtEl>
                                          <p:spTgt spid="410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lt">
                                    <p:tmPct val="0"/>
                                  </p:iterate>
                                  <p:childTnLst>
                                    <p:set>
                                      <p:cBhvr>
                                        <p:cTn id="19" dur="1" fill="hold">
                                          <p:stCondLst>
                                            <p:cond delay="0"/>
                                          </p:stCondLst>
                                        </p:cTn>
                                        <p:tgtEl>
                                          <p:spTgt spid="4106"/>
                                        </p:tgtEl>
                                        <p:attrNameLst>
                                          <p:attrName>style.visibility</p:attrName>
                                        </p:attrNameLst>
                                      </p:cBhvr>
                                      <p:to>
                                        <p:strVal val="visible"/>
                                      </p:to>
                                    </p:set>
                                    <p:anim calcmode="lin" valueType="num">
                                      <p:cBhvr additive="base">
                                        <p:cTn id="20" dur="500" fill="hold"/>
                                        <p:tgtEl>
                                          <p:spTgt spid="4106"/>
                                        </p:tgtEl>
                                        <p:attrNameLst>
                                          <p:attrName>ppt_x</p:attrName>
                                        </p:attrNameLst>
                                      </p:cBhvr>
                                      <p:tavLst>
                                        <p:tav tm="0">
                                          <p:val>
                                            <p:strVal val="#ppt_x"/>
                                          </p:val>
                                        </p:tav>
                                        <p:tav tm="100000">
                                          <p:val>
                                            <p:strVal val="#ppt_x"/>
                                          </p:val>
                                        </p:tav>
                                      </p:tavLst>
                                    </p:anim>
                                    <p:anim calcmode="lin" valueType="num">
                                      <p:cBhvr additive="base">
                                        <p:cTn id="21"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1000"/>
                                        <p:tgtEl>
                                          <p:spTgt spid="12"/>
                                        </p:tgtEl>
                                      </p:cBhvr>
                                    </p:animEffect>
                                  </p:childTnLst>
                                  <p:subTnLst>
                                    <p:audio>
                                      <p:cMediaNode vol="100000">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7" fill="hold" nodeType="afterGroup">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1000"/>
                                        <p:tgtEl>
                                          <p:spTgt spid="13"/>
                                        </p:tgtEl>
                                      </p:cBhvr>
                                    </p:animEffect>
                                  </p:childTnLst>
                                  <p:subTnLst>
                                    <p:audio>
                                      <p:cMediaNode vol="100000">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nodeType="afterGroup">
                            <p:stCondLst>
                              <p:cond delay="2000"/>
                            </p:stCondLst>
                            <p:childTnLst>
                              <p:par>
                                <p:cTn id="32" presetID="4"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1000"/>
                                        <p:tgtEl>
                                          <p:spTgt spid="14"/>
                                        </p:tgtEl>
                                      </p:cBhvr>
                                    </p:animEffect>
                                  </p:childTnLst>
                                  <p:subTnLst>
                                    <p:audio>
                                      <p:cMediaNode vol="100000">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nodeType="afterGroup">
                            <p:stCondLst>
                              <p:cond delay="3000"/>
                            </p:stCondLst>
                            <p:childTnLst>
                              <p:par>
                                <p:cTn id="36" presetID="4"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ox(in)">
                                      <p:cBhvr>
                                        <p:cTn id="38" dur="1000"/>
                                        <p:tgtEl>
                                          <p:spTgt spid="15"/>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nodeType="afterGroup">
                            <p:stCondLst>
                              <p:cond delay="4000"/>
                            </p:stCondLst>
                            <p:childTnLst>
                              <p:par>
                                <p:cTn id="40" presetID="4"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1000"/>
                                        <p:tgtEl>
                                          <p:spTgt spid="16"/>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nodeType="afterGroup">
                            <p:stCondLst>
                              <p:cond delay="5000"/>
                            </p:stCondLst>
                            <p:childTnLst>
                              <p:par>
                                <p:cTn id="44" presetID="4"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ox(in)">
                                      <p:cBhvr>
                                        <p:cTn id="46" dur="1000"/>
                                        <p:tgtEl>
                                          <p:spTgt spid="17"/>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3" name="BELL.WAV"/>
                                        </p:tgtEl>
                                      </p:cMediaNode>
                                    </p:audio>
                                  </p:sub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4099">
                                            <p:txEl>
                                              <p:pRg st="0" end="0"/>
                                            </p:txEl>
                                          </p:spTgt>
                                        </p:tgtEl>
                                        <p:attrNameLst>
                                          <p:attrName>style.color</p:attrName>
                                        </p:attrNameLst>
                                      </p:cBhvr>
                                      <p:to>
                                        <p:clrVal>
                                          <a:srgbClr val="FF0000"/>
                                        </p:clrVal>
                                      </p:to>
                                    </p:set>
                                    <p:set>
                                      <p:cBhvr>
                                        <p:cTn id="51" dur="500" fill="hold"/>
                                        <p:tgtEl>
                                          <p:spTgt spid="4099">
                                            <p:txEl>
                                              <p:pRg st="0" end="0"/>
                                            </p:txEl>
                                          </p:spTgt>
                                        </p:tgtEl>
                                        <p:attrNameLst>
                                          <p:attrName>fillcolor</p:attrName>
                                        </p:attrNameLst>
                                      </p:cBhvr>
                                      <p:to>
                                        <p:clrVal>
                                          <a:srgbClr val="FF0000"/>
                                        </p:clrVal>
                                      </p:to>
                                    </p:set>
                                    <p:set>
                                      <p:cBhvr>
                                        <p:cTn id="52" dur="500" fill="hold"/>
                                        <p:tgtEl>
                                          <p:spTgt spid="4099">
                                            <p:txEl>
                                              <p:pRg st="0" end="0"/>
                                            </p:txEl>
                                          </p:spTgt>
                                        </p:tgtEl>
                                        <p:attrNameLst>
                                          <p:attrName>fill.type</p:attrName>
                                        </p:attrNameLst>
                                      </p:cBhvr>
                                      <p:to>
                                        <p:strVal val="solid"/>
                                      </p:to>
                                    </p:set>
                                  </p:childTnLst>
                                </p:cTn>
                              </p:par>
                              <p:par>
                                <p:cTn id="53" presetID="16" presetClass="entr" presetSubtype="21"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par>
                                <p:cTn id="56" presetID="22" presetClass="entr" presetSubtype="4"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subTnLst>
                                    <p:audio>
                                      <p:cMediaNode>
                                        <p:cTn display="0" masterRel="sameClick">
                                          <p:stCondLst>
                                            <p:cond evt="begin" delay="0">
                                              <p:tn val="5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099" grpId="0" build="p"/>
      <p:bldP spid="4099" grpId="1" build="p"/>
      <p:bldP spid="4106" grpId="0"/>
      <p:bldP spid="4107" grpId="0"/>
      <p:bldP spid="12" grpId="0" animBg="1"/>
      <p:bldP spid="13" grpId="0" animBg="1"/>
      <p:bldP spid="14" grpId="0" animBg="1"/>
      <p:bldP spid="15" grpId="0" animBg="1"/>
      <p:bldP spid="16" grpId="0" animBg="1"/>
      <p:bldP spid="17"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C:\Users\Mai Pham\Desktop\chị vân\khung-hinh-dep-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le 1"/>
          <p:cNvSpPr>
            <a:spLocks noGrp="1"/>
          </p:cNvSpPr>
          <p:nvPr>
            <p:ph type="ctrTitle"/>
          </p:nvPr>
        </p:nvSpPr>
        <p:spPr>
          <a:xfrm>
            <a:off x="838200" y="815975"/>
            <a:ext cx="7467600" cy="860425"/>
          </a:xfrm>
        </p:spPr>
        <p:txBody>
          <a:bodyPr wrap="square" numCol="1" anchorCtr="0" compatLnSpc="1">
            <a:prstTxWarp prst="textNoShape">
              <a:avLst/>
            </a:prstTxWarp>
            <a:normAutofit fontScale="90000"/>
          </a:bodyPr>
          <a:lstStyle/>
          <a:p>
            <a:pPr eaLnBrk="1" hangingPunct="1"/>
            <a:r>
              <a:rPr lang="af-ZA" altLang="cs-CZ" sz="2800" b="1" dirty="0" smtClean="0">
                <a:effectLst>
                  <a:outerShdw blurRad="38100" dist="38100" dir="2700000" algn="tl">
                    <a:srgbClr val="C0C0C0"/>
                  </a:outerShdw>
                </a:effectLst>
                <a:latin typeface="Times New Roman" pitchFamily="18" charset="0"/>
                <a:cs typeface="Times New Roman" pitchFamily="18" charset="0"/>
              </a:rPr>
              <a:t>Câu </a:t>
            </a:r>
            <a:r>
              <a:rPr lang="vi-VN" altLang="cs-CZ" sz="2800" b="1" dirty="0">
                <a:effectLst>
                  <a:outerShdw blurRad="38100" dist="38100" dir="2700000" algn="tl">
                    <a:srgbClr val="C0C0C0"/>
                  </a:outerShdw>
                </a:effectLst>
                <a:latin typeface="Times New Roman" pitchFamily="18" charset="0"/>
                <a:cs typeface="Times New Roman" pitchFamily="18" charset="0"/>
              </a:rPr>
              <a:t>2</a:t>
            </a:r>
            <a:r>
              <a:rPr lang="af-ZA" altLang="cs-CZ" sz="2800" b="1" dirty="0" smtClean="0">
                <a:effectLst>
                  <a:outerShdw blurRad="38100" dist="38100" dir="2700000" algn="tl">
                    <a:srgbClr val="C0C0C0"/>
                  </a:outerShdw>
                </a:effectLst>
                <a:latin typeface="Times New Roman" pitchFamily="18" charset="0"/>
                <a:cs typeface="Times New Roman" pitchFamily="18" charset="0"/>
              </a:rPr>
              <a:t>: </a:t>
            </a:r>
            <a:r>
              <a:rPr lang="vi-VN" altLang="cs-CZ" sz="2800" b="1" dirty="0" smtClean="0">
                <a:effectLst>
                  <a:outerShdw blurRad="38100" dist="38100" dir="2700000" algn="tl">
                    <a:srgbClr val="C0C0C0"/>
                  </a:outerShdw>
                </a:effectLst>
                <a:latin typeface="Times New Roman" pitchFamily="18" charset="0"/>
                <a:cs typeface="Times New Roman" pitchFamily="18" charset="0"/>
              </a:rPr>
              <a:t>Chủ ngữ trong câu kể Ai làm gì? </a:t>
            </a:r>
            <a:r>
              <a:rPr lang="vi-VN" altLang="cs-CZ" sz="2800" b="1" dirty="0">
                <a:effectLst>
                  <a:outerShdw blurRad="38100" dist="38100" dir="2700000" algn="tl">
                    <a:srgbClr val="C0C0C0"/>
                  </a:outerShdw>
                </a:effectLst>
                <a:latin typeface="Times New Roman" pitchFamily="18" charset="0"/>
                <a:cs typeface="Times New Roman" pitchFamily="18" charset="0"/>
              </a:rPr>
              <a:t>t</a:t>
            </a:r>
            <a:r>
              <a:rPr lang="vi-VN" altLang="cs-CZ" sz="2800" b="1" dirty="0" smtClean="0">
                <a:effectLst>
                  <a:outerShdw blurRad="38100" dist="38100" dir="2700000" algn="tl">
                    <a:srgbClr val="C0C0C0"/>
                  </a:outerShdw>
                </a:effectLst>
                <a:latin typeface="Times New Roman" pitchFamily="18" charset="0"/>
                <a:cs typeface="Times New Roman" pitchFamily="18" charset="0"/>
              </a:rPr>
              <a:t>rả lời cho câu hỏi nào?</a:t>
            </a:r>
            <a:endParaRPr lang="en-US" altLang="cs-CZ" sz="26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4099" name="Subtitle 2"/>
          <p:cNvSpPr>
            <a:spLocks noGrp="1"/>
          </p:cNvSpPr>
          <p:nvPr>
            <p:ph type="subTitle" idx="1"/>
          </p:nvPr>
        </p:nvSpPr>
        <p:spPr>
          <a:xfrm>
            <a:off x="2895600" y="2411525"/>
            <a:ext cx="1474788" cy="609600"/>
          </a:xfrm>
        </p:spPr>
        <p:txBody>
          <a:bodyPr/>
          <a:lstStyle/>
          <a:p>
            <a:pPr algn="l" eaLnBrk="1" hangingPunct="1"/>
            <a:r>
              <a:rPr lang="vi-VN" altLang="cs-CZ" sz="2800" b="1" dirty="0">
                <a:solidFill>
                  <a:srgbClr val="7030A0"/>
                </a:solidFill>
                <a:latin typeface="Times New Roman" pitchFamily="18" charset="0"/>
                <a:cs typeface="Times New Roman" pitchFamily="18" charset="0"/>
              </a:rPr>
              <a:t>A</a:t>
            </a:r>
            <a:r>
              <a:rPr lang="af-ZA" altLang="cs-CZ" sz="2800" b="1" dirty="0" smtClean="0">
                <a:solidFill>
                  <a:srgbClr val="7030A0"/>
                </a:solidFill>
                <a:latin typeface="Times New Roman" pitchFamily="18" charset="0"/>
                <a:cs typeface="Times New Roman" pitchFamily="18" charset="0"/>
              </a:rPr>
              <a:t>. </a:t>
            </a:r>
            <a:r>
              <a:rPr lang="vi-VN" altLang="cs-CZ" sz="2800" b="1" dirty="0" smtClean="0">
                <a:solidFill>
                  <a:srgbClr val="7030A0"/>
                </a:solidFill>
                <a:latin typeface="Times New Roman" pitchFamily="18" charset="0"/>
                <a:cs typeface="Times New Roman" pitchFamily="18" charset="0"/>
              </a:rPr>
              <a:t>Ai?</a:t>
            </a:r>
            <a:endParaRPr lang="en-US" altLang="cs-CZ" sz="2800" b="1" dirty="0" smtClean="0">
              <a:solidFill>
                <a:srgbClr val="7030A0"/>
              </a:solidFill>
              <a:latin typeface="Times New Roman" pitchFamily="18" charset="0"/>
              <a:cs typeface="Times New Roman" pitchFamily="18" charset="0"/>
            </a:endParaRPr>
          </a:p>
        </p:txBody>
      </p:sp>
      <p:sp>
        <p:nvSpPr>
          <p:cNvPr id="4106" name="TextBox 9"/>
          <p:cNvSpPr txBox="1">
            <a:spLocks noChangeArrowheads="1"/>
          </p:cNvSpPr>
          <p:nvPr/>
        </p:nvSpPr>
        <p:spPr bwMode="auto">
          <a:xfrm>
            <a:off x="2895600" y="4425609"/>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cs-CZ" sz="2800" b="1" dirty="0" smtClean="0">
                <a:solidFill>
                  <a:srgbClr val="7030A0"/>
                </a:solidFill>
                <a:latin typeface="Times New Roman" pitchFamily="18" charset="0"/>
                <a:cs typeface="Times New Roman" pitchFamily="18" charset="0"/>
              </a:rPr>
              <a:t>C</a:t>
            </a:r>
            <a:r>
              <a:rPr lang="en-US" altLang="cs-CZ" sz="2800" b="1" dirty="0" smtClean="0">
                <a:solidFill>
                  <a:srgbClr val="7030A0"/>
                </a:solidFill>
                <a:latin typeface="Times New Roman" pitchFamily="18" charset="0"/>
                <a:cs typeface="Times New Roman" pitchFamily="18" charset="0"/>
              </a:rPr>
              <a:t>.</a:t>
            </a:r>
            <a:r>
              <a:rPr lang="vi-VN" altLang="cs-CZ" sz="2800" b="1" dirty="0" smtClean="0">
                <a:solidFill>
                  <a:srgbClr val="7030A0"/>
                </a:solidFill>
                <a:latin typeface="Times New Roman" pitchFamily="18" charset="0"/>
                <a:cs typeface="Times New Roman" pitchFamily="18" charset="0"/>
              </a:rPr>
              <a:t> Ai (cái gì, con gì)?</a:t>
            </a:r>
            <a:r>
              <a:rPr lang="en-US" altLang="cs-CZ" sz="2800" b="1" dirty="0" smtClean="0">
                <a:solidFill>
                  <a:srgbClr val="7030A0"/>
                </a:solidFill>
                <a:latin typeface="Times New Roman" pitchFamily="18" charset="0"/>
                <a:cs typeface="Times New Roman" pitchFamily="18" charset="0"/>
              </a:rPr>
              <a:t> </a:t>
            </a:r>
            <a:endParaRPr lang="en-US" altLang="cs-CZ" sz="2800" b="1" dirty="0">
              <a:solidFill>
                <a:srgbClr val="7030A0"/>
              </a:solidFill>
              <a:latin typeface="Times New Roman" pitchFamily="18" charset="0"/>
              <a:cs typeface="Times New Roman" pitchFamily="18" charset="0"/>
            </a:endParaRPr>
          </a:p>
        </p:txBody>
      </p:sp>
      <p:sp>
        <p:nvSpPr>
          <p:cNvPr id="4107" name="TextBox 10"/>
          <p:cNvSpPr txBox="1">
            <a:spLocks noChangeArrowheads="1"/>
          </p:cNvSpPr>
          <p:nvPr/>
        </p:nvSpPr>
        <p:spPr bwMode="auto">
          <a:xfrm>
            <a:off x="2895600" y="3367088"/>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cs-CZ" sz="2800" b="1" dirty="0" smtClean="0">
                <a:solidFill>
                  <a:srgbClr val="7030A0"/>
                </a:solidFill>
                <a:latin typeface="Times New Roman" pitchFamily="18" charset="0"/>
                <a:cs typeface="Times New Roman" pitchFamily="18" charset="0"/>
              </a:rPr>
              <a:t>B</a:t>
            </a:r>
            <a:r>
              <a:rPr lang="en-US" altLang="cs-CZ" sz="2800" b="1" dirty="0" smtClean="0">
                <a:solidFill>
                  <a:srgbClr val="7030A0"/>
                </a:solidFill>
                <a:latin typeface="Times New Roman" pitchFamily="18" charset="0"/>
                <a:cs typeface="Times New Roman" pitchFamily="18" charset="0"/>
              </a:rPr>
              <a:t>. </a:t>
            </a:r>
            <a:r>
              <a:rPr lang="vi-VN" altLang="cs-CZ" sz="2800" b="1" dirty="0" smtClean="0">
                <a:solidFill>
                  <a:srgbClr val="7030A0"/>
                </a:solidFill>
                <a:latin typeface="Times New Roman" pitchFamily="18" charset="0"/>
                <a:cs typeface="Times New Roman" pitchFamily="18" charset="0"/>
              </a:rPr>
              <a:t>Ai (con gì)?</a:t>
            </a:r>
            <a:endParaRPr lang="en-US" altLang="cs-CZ" sz="2800" b="1" dirty="0">
              <a:solidFill>
                <a:srgbClr val="7030A0"/>
              </a:solidFill>
              <a:latin typeface="Times New Roman" pitchFamily="18" charset="0"/>
              <a:cs typeface="Times New Roman" pitchFamily="18" charset="0"/>
            </a:endParaRPr>
          </a:p>
        </p:txBody>
      </p:sp>
      <p:sp>
        <p:nvSpPr>
          <p:cNvPr id="12" name="Oval 93"/>
          <p:cNvSpPr>
            <a:spLocks noChangeArrowheads="1"/>
          </p:cNvSpPr>
          <p:nvPr/>
        </p:nvSpPr>
        <p:spPr bwMode="auto">
          <a:xfrm>
            <a:off x="7162800" y="48006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5</a:t>
            </a:r>
          </a:p>
        </p:txBody>
      </p:sp>
      <p:sp>
        <p:nvSpPr>
          <p:cNvPr id="13" name="Oval 94"/>
          <p:cNvSpPr>
            <a:spLocks noChangeArrowheads="1"/>
          </p:cNvSpPr>
          <p:nvPr/>
        </p:nvSpPr>
        <p:spPr bwMode="auto">
          <a:xfrm>
            <a:off x="7162800" y="4802188"/>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4</a:t>
            </a:r>
          </a:p>
        </p:txBody>
      </p:sp>
      <p:sp>
        <p:nvSpPr>
          <p:cNvPr id="14" name="Oval 95"/>
          <p:cNvSpPr>
            <a:spLocks noChangeArrowheads="1"/>
          </p:cNvSpPr>
          <p:nvPr/>
        </p:nvSpPr>
        <p:spPr bwMode="auto">
          <a:xfrm>
            <a:off x="7162800" y="48006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3</a:t>
            </a:r>
          </a:p>
        </p:txBody>
      </p:sp>
      <p:sp>
        <p:nvSpPr>
          <p:cNvPr id="15" name="Oval 96"/>
          <p:cNvSpPr>
            <a:spLocks noChangeArrowheads="1"/>
          </p:cNvSpPr>
          <p:nvPr/>
        </p:nvSpPr>
        <p:spPr bwMode="auto">
          <a:xfrm>
            <a:off x="7162800" y="4818063"/>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2</a:t>
            </a:r>
          </a:p>
        </p:txBody>
      </p:sp>
      <p:sp>
        <p:nvSpPr>
          <p:cNvPr id="16" name="Oval 97"/>
          <p:cNvSpPr>
            <a:spLocks noChangeArrowheads="1"/>
          </p:cNvSpPr>
          <p:nvPr/>
        </p:nvSpPr>
        <p:spPr bwMode="auto">
          <a:xfrm>
            <a:off x="7156450" y="48006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1</a:t>
            </a:r>
          </a:p>
        </p:txBody>
      </p:sp>
      <p:sp>
        <p:nvSpPr>
          <p:cNvPr id="17" name="Oval 98"/>
          <p:cNvSpPr>
            <a:spLocks noChangeArrowheads="1"/>
          </p:cNvSpPr>
          <p:nvPr/>
        </p:nvSpPr>
        <p:spPr bwMode="auto">
          <a:xfrm>
            <a:off x="7156450" y="4818063"/>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0</a:t>
            </a:r>
          </a:p>
        </p:txBody>
      </p:sp>
      <p:sp>
        <p:nvSpPr>
          <p:cNvPr id="2" name="Oval 1"/>
          <p:cNvSpPr/>
          <p:nvPr/>
        </p:nvSpPr>
        <p:spPr>
          <a:xfrm>
            <a:off x="2819400" y="4343400"/>
            <a:ext cx="533400" cy="6797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3625" y="2034653"/>
            <a:ext cx="1905000" cy="1832429"/>
          </a:xfrm>
          <a:prstGeom prst="rect">
            <a:avLst/>
          </a:prstGeom>
        </p:spPr>
      </p:pic>
    </p:spTree>
    <p:extLst>
      <p:ext uri="{BB962C8B-B14F-4D97-AF65-F5344CB8AC3E}">
        <p14:creationId xmlns:p14="http://schemas.microsoft.com/office/powerpoint/2010/main" val="3860132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calcmode="lin" valueType="num">
                                      <p:cBhvr additive="base">
                                        <p:cTn id="12"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107"/>
                                        </p:tgtEl>
                                        <p:attrNameLst>
                                          <p:attrName>style.visibility</p:attrName>
                                        </p:attrNameLst>
                                      </p:cBhvr>
                                      <p:to>
                                        <p:strVal val="visible"/>
                                      </p:to>
                                    </p:set>
                                    <p:anim calcmode="lin" valueType="num">
                                      <p:cBhvr additive="base">
                                        <p:cTn id="16" dur="500" fill="hold"/>
                                        <p:tgtEl>
                                          <p:spTgt spid="4107"/>
                                        </p:tgtEl>
                                        <p:attrNameLst>
                                          <p:attrName>ppt_x</p:attrName>
                                        </p:attrNameLst>
                                      </p:cBhvr>
                                      <p:tavLst>
                                        <p:tav tm="0">
                                          <p:val>
                                            <p:strVal val="#ppt_x"/>
                                          </p:val>
                                        </p:tav>
                                        <p:tav tm="100000">
                                          <p:val>
                                            <p:strVal val="#ppt_x"/>
                                          </p:val>
                                        </p:tav>
                                      </p:tavLst>
                                    </p:anim>
                                    <p:anim calcmode="lin" valueType="num">
                                      <p:cBhvr additive="base">
                                        <p:cTn id="17" dur="500" fill="hold"/>
                                        <p:tgtEl>
                                          <p:spTgt spid="410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lt">
                                    <p:tmPct val="0"/>
                                  </p:iterate>
                                  <p:childTnLst>
                                    <p:set>
                                      <p:cBhvr>
                                        <p:cTn id="19" dur="1" fill="hold">
                                          <p:stCondLst>
                                            <p:cond delay="0"/>
                                          </p:stCondLst>
                                        </p:cTn>
                                        <p:tgtEl>
                                          <p:spTgt spid="4106"/>
                                        </p:tgtEl>
                                        <p:attrNameLst>
                                          <p:attrName>style.visibility</p:attrName>
                                        </p:attrNameLst>
                                      </p:cBhvr>
                                      <p:to>
                                        <p:strVal val="visible"/>
                                      </p:to>
                                    </p:set>
                                    <p:anim calcmode="lin" valueType="num">
                                      <p:cBhvr additive="base">
                                        <p:cTn id="20" dur="500" fill="hold"/>
                                        <p:tgtEl>
                                          <p:spTgt spid="4106"/>
                                        </p:tgtEl>
                                        <p:attrNameLst>
                                          <p:attrName>ppt_x</p:attrName>
                                        </p:attrNameLst>
                                      </p:cBhvr>
                                      <p:tavLst>
                                        <p:tav tm="0">
                                          <p:val>
                                            <p:strVal val="#ppt_x"/>
                                          </p:val>
                                        </p:tav>
                                        <p:tav tm="100000">
                                          <p:val>
                                            <p:strVal val="#ppt_x"/>
                                          </p:val>
                                        </p:tav>
                                      </p:tavLst>
                                    </p:anim>
                                    <p:anim calcmode="lin" valueType="num">
                                      <p:cBhvr additive="base">
                                        <p:cTn id="21"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1000"/>
                                        <p:tgtEl>
                                          <p:spTgt spid="12"/>
                                        </p:tgtEl>
                                      </p:cBhvr>
                                    </p:animEffect>
                                  </p:childTnLst>
                                  <p:subTnLst>
                                    <p:audio>
                                      <p:cMediaNode vol="100000">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7" fill="hold" nodeType="afterGroup">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1000"/>
                                        <p:tgtEl>
                                          <p:spTgt spid="13"/>
                                        </p:tgtEl>
                                      </p:cBhvr>
                                    </p:animEffect>
                                  </p:childTnLst>
                                  <p:subTnLst>
                                    <p:audio>
                                      <p:cMediaNode vol="100000">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nodeType="afterGroup">
                            <p:stCondLst>
                              <p:cond delay="2000"/>
                            </p:stCondLst>
                            <p:childTnLst>
                              <p:par>
                                <p:cTn id="32" presetID="4"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1000"/>
                                        <p:tgtEl>
                                          <p:spTgt spid="14"/>
                                        </p:tgtEl>
                                      </p:cBhvr>
                                    </p:animEffect>
                                  </p:childTnLst>
                                  <p:subTnLst>
                                    <p:audio>
                                      <p:cMediaNode vol="100000">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nodeType="afterGroup">
                            <p:stCondLst>
                              <p:cond delay="3000"/>
                            </p:stCondLst>
                            <p:childTnLst>
                              <p:par>
                                <p:cTn id="36" presetID="4"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ox(in)">
                                      <p:cBhvr>
                                        <p:cTn id="38" dur="1000"/>
                                        <p:tgtEl>
                                          <p:spTgt spid="15"/>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nodeType="afterGroup">
                            <p:stCondLst>
                              <p:cond delay="4000"/>
                            </p:stCondLst>
                            <p:childTnLst>
                              <p:par>
                                <p:cTn id="40" presetID="4"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1000"/>
                                        <p:tgtEl>
                                          <p:spTgt spid="16"/>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nodeType="afterGroup">
                            <p:stCondLst>
                              <p:cond delay="5000"/>
                            </p:stCondLst>
                            <p:childTnLst>
                              <p:par>
                                <p:cTn id="44" presetID="4"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ox(in)">
                                      <p:cBhvr>
                                        <p:cTn id="46" dur="1000"/>
                                        <p:tgtEl>
                                          <p:spTgt spid="17"/>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3" name="BELL.WAV"/>
                                        </p:tgtEl>
                                      </p:cMediaNode>
                                    </p:audio>
                                  </p:sub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4106"/>
                                        </p:tgtEl>
                                        <p:attrNameLst>
                                          <p:attrName>style.color</p:attrName>
                                        </p:attrNameLst>
                                      </p:cBhvr>
                                      <p:to>
                                        <p:clrVal>
                                          <a:srgbClr val="FF0000"/>
                                        </p:clrVal>
                                      </p:to>
                                    </p:set>
                                    <p:set>
                                      <p:cBhvr>
                                        <p:cTn id="51" dur="500" fill="hold"/>
                                        <p:tgtEl>
                                          <p:spTgt spid="4106"/>
                                        </p:tgtEl>
                                        <p:attrNameLst>
                                          <p:attrName>fillcolor</p:attrName>
                                        </p:attrNameLst>
                                      </p:cBhvr>
                                      <p:to>
                                        <p:clrVal>
                                          <a:srgbClr val="FF0000"/>
                                        </p:clrVal>
                                      </p:to>
                                    </p:set>
                                    <p:set>
                                      <p:cBhvr>
                                        <p:cTn id="52" dur="500" fill="hold"/>
                                        <p:tgtEl>
                                          <p:spTgt spid="4106"/>
                                        </p:tgtEl>
                                        <p:attrNameLst>
                                          <p:attrName>fill.type</p:attrName>
                                        </p:attrNameLst>
                                      </p:cBhvr>
                                      <p:to>
                                        <p:strVal val="solid"/>
                                      </p:to>
                                    </p:set>
                                  </p:childTnLst>
                                </p:cTn>
                              </p:par>
                              <p:par>
                                <p:cTn id="53" presetID="16" presetClass="entr" presetSubtype="21"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par>
                                <p:cTn id="56" presetID="22" presetClass="entr" presetSubtype="4"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subTnLst>
                                    <p:audio>
                                      <p:cMediaNode>
                                        <p:cTn display="0" masterRel="sameClick">
                                          <p:stCondLst>
                                            <p:cond evt="begin" delay="0">
                                              <p:tn val="5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099" grpId="0" build="p"/>
      <p:bldP spid="4106" grpId="0"/>
      <p:bldP spid="4106" grpId="1"/>
      <p:bldP spid="4107" grpId="0"/>
      <p:bldP spid="12" grpId="0" animBg="1"/>
      <p:bldP spid="13" grpId="0" animBg="1"/>
      <p:bldP spid="14" grpId="0" animBg="1"/>
      <p:bldP spid="15" grpId="0" animBg="1"/>
      <p:bldP spid="16" grpId="0" animBg="1"/>
      <p:bldP spid="17"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C:\Users\Mai Pham\Desktop\chị vân\khung-hinh-dep-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le 1"/>
          <p:cNvSpPr>
            <a:spLocks noGrp="1"/>
          </p:cNvSpPr>
          <p:nvPr>
            <p:ph type="ctrTitle"/>
          </p:nvPr>
        </p:nvSpPr>
        <p:spPr>
          <a:xfrm>
            <a:off x="838200" y="815975"/>
            <a:ext cx="7467600" cy="860425"/>
          </a:xfrm>
        </p:spPr>
        <p:txBody>
          <a:bodyPr wrap="square" numCol="1" anchorCtr="0" compatLnSpc="1">
            <a:prstTxWarp prst="textNoShape">
              <a:avLst/>
            </a:prstTxWarp>
            <a:normAutofit fontScale="90000"/>
          </a:bodyPr>
          <a:lstStyle/>
          <a:p>
            <a:pPr eaLnBrk="1" hangingPunct="1"/>
            <a:r>
              <a:rPr lang="af-ZA" altLang="cs-CZ" sz="2800" b="1" dirty="0" smtClean="0">
                <a:effectLst>
                  <a:outerShdw blurRad="38100" dist="38100" dir="2700000" algn="tl">
                    <a:srgbClr val="C0C0C0"/>
                  </a:outerShdw>
                </a:effectLst>
                <a:latin typeface="Times New Roman" pitchFamily="18" charset="0"/>
                <a:cs typeface="Times New Roman" pitchFamily="18" charset="0"/>
              </a:rPr>
              <a:t>Câu </a:t>
            </a:r>
            <a:r>
              <a:rPr lang="vi-VN" altLang="cs-CZ" sz="2800" b="1" dirty="0">
                <a:effectLst>
                  <a:outerShdw blurRad="38100" dist="38100" dir="2700000" algn="tl">
                    <a:srgbClr val="C0C0C0"/>
                  </a:outerShdw>
                </a:effectLst>
                <a:latin typeface="Times New Roman" pitchFamily="18" charset="0"/>
                <a:cs typeface="Times New Roman" pitchFamily="18" charset="0"/>
              </a:rPr>
              <a:t>3</a:t>
            </a:r>
            <a:r>
              <a:rPr lang="af-ZA" altLang="cs-CZ" sz="2800" b="1" dirty="0" smtClean="0">
                <a:effectLst>
                  <a:outerShdw blurRad="38100" dist="38100" dir="2700000" algn="tl">
                    <a:srgbClr val="C0C0C0"/>
                  </a:outerShdw>
                </a:effectLst>
                <a:latin typeface="Times New Roman" pitchFamily="18" charset="0"/>
                <a:cs typeface="Times New Roman" pitchFamily="18" charset="0"/>
              </a:rPr>
              <a:t>: </a:t>
            </a:r>
            <a:r>
              <a:rPr lang="vi-VN" altLang="cs-CZ" sz="2800" b="1" dirty="0" smtClean="0">
                <a:effectLst>
                  <a:outerShdw blurRad="38100" dist="38100" dir="2700000" algn="tl">
                    <a:srgbClr val="C0C0C0"/>
                  </a:outerShdw>
                </a:effectLst>
                <a:latin typeface="Times New Roman" pitchFamily="18" charset="0"/>
                <a:cs typeface="Times New Roman" pitchFamily="18" charset="0"/>
              </a:rPr>
              <a:t>Vị ngữ trong câu kể Ai làm gì? </a:t>
            </a:r>
            <a:r>
              <a:rPr lang="vi-VN" altLang="cs-CZ" sz="2800" b="1" dirty="0">
                <a:effectLst>
                  <a:outerShdw blurRad="38100" dist="38100" dir="2700000" algn="tl">
                    <a:srgbClr val="C0C0C0"/>
                  </a:outerShdw>
                </a:effectLst>
                <a:latin typeface="Times New Roman" pitchFamily="18" charset="0"/>
                <a:cs typeface="Times New Roman" pitchFamily="18" charset="0"/>
              </a:rPr>
              <a:t>t</a:t>
            </a:r>
            <a:r>
              <a:rPr lang="vi-VN" altLang="cs-CZ" sz="2800" b="1" dirty="0" smtClean="0">
                <a:effectLst>
                  <a:outerShdw blurRad="38100" dist="38100" dir="2700000" algn="tl">
                    <a:srgbClr val="C0C0C0"/>
                  </a:outerShdw>
                </a:effectLst>
                <a:latin typeface="Times New Roman" pitchFamily="18" charset="0"/>
                <a:cs typeface="Times New Roman" pitchFamily="18" charset="0"/>
              </a:rPr>
              <a:t>rả lời cho câu hỏi nào?</a:t>
            </a:r>
            <a:endParaRPr lang="en-US" altLang="cs-CZ" sz="26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4099" name="Subtitle 2"/>
          <p:cNvSpPr>
            <a:spLocks noGrp="1"/>
          </p:cNvSpPr>
          <p:nvPr>
            <p:ph type="subTitle" idx="1"/>
          </p:nvPr>
        </p:nvSpPr>
        <p:spPr>
          <a:xfrm>
            <a:off x="2895600" y="2411525"/>
            <a:ext cx="2362200" cy="609600"/>
          </a:xfrm>
        </p:spPr>
        <p:txBody>
          <a:bodyPr/>
          <a:lstStyle/>
          <a:p>
            <a:pPr algn="l" eaLnBrk="1" hangingPunct="1"/>
            <a:r>
              <a:rPr lang="vi-VN" altLang="cs-CZ" sz="2800" b="1" dirty="0">
                <a:solidFill>
                  <a:srgbClr val="7030A0"/>
                </a:solidFill>
                <a:latin typeface="Times New Roman" pitchFamily="18" charset="0"/>
                <a:cs typeface="Times New Roman" pitchFamily="18" charset="0"/>
              </a:rPr>
              <a:t>A</a:t>
            </a:r>
            <a:r>
              <a:rPr lang="af-ZA" altLang="cs-CZ" sz="2800" b="1" dirty="0" smtClean="0">
                <a:solidFill>
                  <a:srgbClr val="7030A0"/>
                </a:solidFill>
                <a:latin typeface="Times New Roman" pitchFamily="18" charset="0"/>
                <a:cs typeface="Times New Roman" pitchFamily="18" charset="0"/>
              </a:rPr>
              <a:t>. </a:t>
            </a:r>
            <a:r>
              <a:rPr lang="vi-VN" altLang="cs-CZ" sz="2800" b="1" dirty="0" smtClean="0">
                <a:solidFill>
                  <a:srgbClr val="7030A0"/>
                </a:solidFill>
                <a:latin typeface="Times New Roman" pitchFamily="18" charset="0"/>
                <a:cs typeface="Times New Roman" pitchFamily="18" charset="0"/>
              </a:rPr>
              <a:t>Là gì?</a:t>
            </a:r>
            <a:endParaRPr lang="en-US" altLang="cs-CZ" sz="2800" b="1" dirty="0" smtClean="0">
              <a:solidFill>
                <a:srgbClr val="7030A0"/>
              </a:solidFill>
              <a:latin typeface="Times New Roman" pitchFamily="18" charset="0"/>
              <a:cs typeface="Times New Roman" pitchFamily="18" charset="0"/>
            </a:endParaRPr>
          </a:p>
        </p:txBody>
      </p:sp>
      <p:sp>
        <p:nvSpPr>
          <p:cNvPr id="6149" name="Subtitle 2"/>
          <p:cNvSpPr txBox="1">
            <a:spLocks/>
          </p:cNvSpPr>
          <p:nvPr/>
        </p:nvSpPr>
        <p:spPr bwMode="auto">
          <a:xfrm>
            <a:off x="609600" y="3048000"/>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endParaRPr lang="cs-CZ" altLang="cs-CZ" sz="3200">
              <a:solidFill>
                <a:srgbClr val="898989"/>
              </a:solidFill>
            </a:endParaRPr>
          </a:p>
        </p:txBody>
      </p:sp>
      <p:sp>
        <p:nvSpPr>
          <p:cNvPr id="6150" name="Subtitle 2"/>
          <p:cNvSpPr txBox="1">
            <a:spLocks/>
          </p:cNvSpPr>
          <p:nvPr/>
        </p:nvSpPr>
        <p:spPr bwMode="auto">
          <a:xfrm>
            <a:off x="582613" y="3962400"/>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endParaRPr lang="cs-CZ" altLang="cs-CZ" sz="3200">
              <a:solidFill>
                <a:srgbClr val="898989"/>
              </a:solidFill>
            </a:endParaRPr>
          </a:p>
        </p:txBody>
      </p:sp>
      <p:sp>
        <p:nvSpPr>
          <p:cNvPr id="6151" name="Subtitle 2"/>
          <p:cNvSpPr txBox="1">
            <a:spLocks/>
          </p:cNvSpPr>
          <p:nvPr/>
        </p:nvSpPr>
        <p:spPr bwMode="auto">
          <a:xfrm>
            <a:off x="609600" y="3062288"/>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endParaRPr lang="cs-CZ" altLang="cs-CZ" sz="3200">
              <a:solidFill>
                <a:srgbClr val="898989"/>
              </a:solidFill>
            </a:endParaRPr>
          </a:p>
        </p:txBody>
      </p:sp>
      <p:sp>
        <p:nvSpPr>
          <p:cNvPr id="6153" name="Subtitle 2"/>
          <p:cNvSpPr txBox="1">
            <a:spLocks/>
          </p:cNvSpPr>
          <p:nvPr/>
        </p:nvSpPr>
        <p:spPr bwMode="auto">
          <a:xfrm>
            <a:off x="838200" y="3048000"/>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endParaRPr lang="cs-CZ" altLang="cs-CZ" sz="3200">
              <a:solidFill>
                <a:srgbClr val="898989"/>
              </a:solidFill>
            </a:endParaRPr>
          </a:p>
        </p:txBody>
      </p:sp>
      <p:sp>
        <p:nvSpPr>
          <p:cNvPr id="6154" name="Subtitle 2"/>
          <p:cNvSpPr txBox="1">
            <a:spLocks/>
          </p:cNvSpPr>
          <p:nvPr/>
        </p:nvSpPr>
        <p:spPr bwMode="auto">
          <a:xfrm>
            <a:off x="636588" y="3048000"/>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endParaRPr lang="cs-CZ" altLang="cs-CZ" sz="3200">
              <a:solidFill>
                <a:srgbClr val="898989"/>
              </a:solidFill>
            </a:endParaRPr>
          </a:p>
        </p:txBody>
      </p:sp>
      <p:sp>
        <p:nvSpPr>
          <p:cNvPr id="4106" name="TextBox 9"/>
          <p:cNvSpPr txBox="1">
            <a:spLocks noChangeArrowheads="1"/>
          </p:cNvSpPr>
          <p:nvPr/>
        </p:nvSpPr>
        <p:spPr bwMode="auto">
          <a:xfrm>
            <a:off x="2895600" y="4425609"/>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cs-CZ" sz="2800" b="1" dirty="0" smtClean="0">
                <a:solidFill>
                  <a:srgbClr val="7030A0"/>
                </a:solidFill>
                <a:latin typeface="Times New Roman" pitchFamily="18" charset="0"/>
                <a:cs typeface="Times New Roman" pitchFamily="18" charset="0"/>
              </a:rPr>
              <a:t>C</a:t>
            </a:r>
            <a:r>
              <a:rPr lang="en-US" altLang="cs-CZ" sz="2800" b="1" dirty="0" smtClean="0">
                <a:solidFill>
                  <a:srgbClr val="7030A0"/>
                </a:solidFill>
                <a:latin typeface="Times New Roman" pitchFamily="18" charset="0"/>
                <a:cs typeface="Times New Roman" pitchFamily="18" charset="0"/>
              </a:rPr>
              <a:t>.</a:t>
            </a:r>
            <a:r>
              <a:rPr lang="vi-VN" altLang="cs-CZ" sz="2800" b="1" dirty="0" smtClean="0">
                <a:solidFill>
                  <a:srgbClr val="7030A0"/>
                </a:solidFill>
                <a:latin typeface="Times New Roman" pitchFamily="18" charset="0"/>
                <a:cs typeface="Times New Roman" pitchFamily="18" charset="0"/>
              </a:rPr>
              <a:t> Thế nào?</a:t>
            </a:r>
            <a:r>
              <a:rPr lang="en-US" altLang="cs-CZ" sz="2800" b="1" dirty="0" smtClean="0">
                <a:solidFill>
                  <a:srgbClr val="7030A0"/>
                </a:solidFill>
                <a:latin typeface="Times New Roman" pitchFamily="18" charset="0"/>
                <a:cs typeface="Times New Roman" pitchFamily="18" charset="0"/>
              </a:rPr>
              <a:t> </a:t>
            </a:r>
            <a:endParaRPr lang="en-US" altLang="cs-CZ" sz="2800" b="1" dirty="0">
              <a:solidFill>
                <a:srgbClr val="7030A0"/>
              </a:solidFill>
              <a:latin typeface="Times New Roman" pitchFamily="18" charset="0"/>
              <a:cs typeface="Times New Roman" pitchFamily="18" charset="0"/>
            </a:endParaRPr>
          </a:p>
        </p:txBody>
      </p:sp>
      <p:sp>
        <p:nvSpPr>
          <p:cNvPr id="4107" name="TextBox 10"/>
          <p:cNvSpPr txBox="1">
            <a:spLocks noChangeArrowheads="1"/>
          </p:cNvSpPr>
          <p:nvPr/>
        </p:nvSpPr>
        <p:spPr bwMode="auto">
          <a:xfrm>
            <a:off x="2895600" y="3367088"/>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cs-CZ" sz="2800" b="1" dirty="0" smtClean="0">
                <a:solidFill>
                  <a:srgbClr val="7030A0"/>
                </a:solidFill>
                <a:latin typeface="Times New Roman" pitchFamily="18" charset="0"/>
                <a:cs typeface="Times New Roman" pitchFamily="18" charset="0"/>
              </a:rPr>
              <a:t>B</a:t>
            </a:r>
            <a:r>
              <a:rPr lang="en-US" altLang="cs-CZ" sz="2800" b="1" dirty="0" smtClean="0">
                <a:solidFill>
                  <a:srgbClr val="7030A0"/>
                </a:solidFill>
                <a:latin typeface="Times New Roman" pitchFamily="18" charset="0"/>
                <a:cs typeface="Times New Roman" pitchFamily="18" charset="0"/>
              </a:rPr>
              <a:t>. </a:t>
            </a:r>
            <a:r>
              <a:rPr lang="vi-VN" altLang="cs-CZ" sz="2800" b="1" dirty="0" smtClean="0">
                <a:solidFill>
                  <a:srgbClr val="7030A0"/>
                </a:solidFill>
                <a:latin typeface="Times New Roman" pitchFamily="18" charset="0"/>
                <a:cs typeface="Times New Roman" pitchFamily="18" charset="0"/>
              </a:rPr>
              <a:t>Làm gì?</a:t>
            </a:r>
            <a:endParaRPr lang="en-US" altLang="cs-CZ" sz="2800" b="1" dirty="0">
              <a:solidFill>
                <a:srgbClr val="7030A0"/>
              </a:solidFill>
              <a:latin typeface="Times New Roman" pitchFamily="18" charset="0"/>
              <a:cs typeface="Times New Roman" pitchFamily="18" charset="0"/>
            </a:endParaRPr>
          </a:p>
        </p:txBody>
      </p:sp>
      <p:sp>
        <p:nvSpPr>
          <p:cNvPr id="12" name="Oval 93"/>
          <p:cNvSpPr>
            <a:spLocks noChangeArrowheads="1"/>
          </p:cNvSpPr>
          <p:nvPr/>
        </p:nvSpPr>
        <p:spPr bwMode="auto">
          <a:xfrm>
            <a:off x="7107238" y="46482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5</a:t>
            </a:r>
          </a:p>
        </p:txBody>
      </p:sp>
      <p:sp>
        <p:nvSpPr>
          <p:cNvPr id="13" name="Oval 94"/>
          <p:cNvSpPr>
            <a:spLocks noChangeArrowheads="1"/>
          </p:cNvSpPr>
          <p:nvPr/>
        </p:nvSpPr>
        <p:spPr bwMode="auto">
          <a:xfrm>
            <a:off x="7107238" y="4649788"/>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4</a:t>
            </a:r>
          </a:p>
        </p:txBody>
      </p:sp>
      <p:sp>
        <p:nvSpPr>
          <p:cNvPr id="14" name="Oval 95"/>
          <p:cNvSpPr>
            <a:spLocks noChangeArrowheads="1"/>
          </p:cNvSpPr>
          <p:nvPr/>
        </p:nvSpPr>
        <p:spPr bwMode="auto">
          <a:xfrm>
            <a:off x="7107238" y="46482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3</a:t>
            </a:r>
          </a:p>
        </p:txBody>
      </p:sp>
      <p:sp>
        <p:nvSpPr>
          <p:cNvPr id="15" name="Oval 96"/>
          <p:cNvSpPr>
            <a:spLocks noChangeArrowheads="1"/>
          </p:cNvSpPr>
          <p:nvPr/>
        </p:nvSpPr>
        <p:spPr bwMode="auto">
          <a:xfrm>
            <a:off x="7107238" y="4665663"/>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2</a:t>
            </a:r>
          </a:p>
        </p:txBody>
      </p:sp>
      <p:sp>
        <p:nvSpPr>
          <p:cNvPr id="16" name="Oval 97"/>
          <p:cNvSpPr>
            <a:spLocks noChangeArrowheads="1"/>
          </p:cNvSpPr>
          <p:nvPr/>
        </p:nvSpPr>
        <p:spPr bwMode="auto">
          <a:xfrm>
            <a:off x="7100888" y="46482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1</a:t>
            </a:r>
          </a:p>
        </p:txBody>
      </p:sp>
      <p:sp>
        <p:nvSpPr>
          <p:cNvPr id="17" name="Oval 98"/>
          <p:cNvSpPr>
            <a:spLocks noChangeArrowheads="1"/>
          </p:cNvSpPr>
          <p:nvPr/>
        </p:nvSpPr>
        <p:spPr bwMode="auto">
          <a:xfrm>
            <a:off x="7100888" y="4665663"/>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500" b="1" dirty="0">
                <a:solidFill>
                  <a:srgbClr val="000000"/>
                </a:solidFill>
              </a:rPr>
              <a:t>0</a:t>
            </a:r>
          </a:p>
        </p:txBody>
      </p:sp>
      <p:sp>
        <p:nvSpPr>
          <p:cNvPr id="2" name="Oval 1"/>
          <p:cNvSpPr/>
          <p:nvPr/>
        </p:nvSpPr>
        <p:spPr>
          <a:xfrm>
            <a:off x="2895600" y="3352800"/>
            <a:ext cx="457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014538"/>
            <a:ext cx="2077452" cy="1947862"/>
          </a:xfrm>
          <a:prstGeom prst="rect">
            <a:avLst/>
          </a:prstGeom>
        </p:spPr>
      </p:pic>
    </p:spTree>
    <p:extLst>
      <p:ext uri="{BB962C8B-B14F-4D97-AF65-F5344CB8AC3E}">
        <p14:creationId xmlns:p14="http://schemas.microsoft.com/office/powerpoint/2010/main" val="1016228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calcmode="lin" valueType="num">
                                      <p:cBhvr additive="base">
                                        <p:cTn id="12"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iterate type="lt">
                                    <p:tmPct val="0"/>
                                  </p:iterate>
                                  <p:childTnLst>
                                    <p:set>
                                      <p:cBhvr>
                                        <p:cTn id="15" dur="1" fill="hold">
                                          <p:stCondLst>
                                            <p:cond delay="0"/>
                                          </p:stCondLst>
                                        </p:cTn>
                                        <p:tgtEl>
                                          <p:spTgt spid="4107"/>
                                        </p:tgtEl>
                                        <p:attrNameLst>
                                          <p:attrName>style.visibility</p:attrName>
                                        </p:attrNameLst>
                                      </p:cBhvr>
                                      <p:to>
                                        <p:strVal val="visible"/>
                                      </p:to>
                                    </p:set>
                                    <p:anim calcmode="lin" valueType="num">
                                      <p:cBhvr additive="base">
                                        <p:cTn id="16" dur="500" fill="hold"/>
                                        <p:tgtEl>
                                          <p:spTgt spid="4107"/>
                                        </p:tgtEl>
                                        <p:attrNameLst>
                                          <p:attrName>ppt_x</p:attrName>
                                        </p:attrNameLst>
                                      </p:cBhvr>
                                      <p:tavLst>
                                        <p:tav tm="0">
                                          <p:val>
                                            <p:strVal val="#ppt_x"/>
                                          </p:val>
                                        </p:tav>
                                        <p:tav tm="100000">
                                          <p:val>
                                            <p:strVal val="#ppt_x"/>
                                          </p:val>
                                        </p:tav>
                                      </p:tavLst>
                                    </p:anim>
                                    <p:anim calcmode="lin" valueType="num">
                                      <p:cBhvr additive="base">
                                        <p:cTn id="17" dur="500" fill="hold"/>
                                        <p:tgtEl>
                                          <p:spTgt spid="410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lt">
                                    <p:tmPct val="0"/>
                                  </p:iterate>
                                  <p:childTnLst>
                                    <p:set>
                                      <p:cBhvr>
                                        <p:cTn id="19" dur="1" fill="hold">
                                          <p:stCondLst>
                                            <p:cond delay="0"/>
                                          </p:stCondLst>
                                        </p:cTn>
                                        <p:tgtEl>
                                          <p:spTgt spid="4106"/>
                                        </p:tgtEl>
                                        <p:attrNameLst>
                                          <p:attrName>style.visibility</p:attrName>
                                        </p:attrNameLst>
                                      </p:cBhvr>
                                      <p:to>
                                        <p:strVal val="visible"/>
                                      </p:to>
                                    </p:set>
                                    <p:anim calcmode="lin" valueType="num">
                                      <p:cBhvr additive="base">
                                        <p:cTn id="20" dur="500" fill="hold"/>
                                        <p:tgtEl>
                                          <p:spTgt spid="4106"/>
                                        </p:tgtEl>
                                        <p:attrNameLst>
                                          <p:attrName>ppt_x</p:attrName>
                                        </p:attrNameLst>
                                      </p:cBhvr>
                                      <p:tavLst>
                                        <p:tav tm="0">
                                          <p:val>
                                            <p:strVal val="#ppt_x"/>
                                          </p:val>
                                        </p:tav>
                                        <p:tav tm="100000">
                                          <p:val>
                                            <p:strVal val="#ppt_x"/>
                                          </p:val>
                                        </p:tav>
                                      </p:tavLst>
                                    </p:anim>
                                    <p:anim calcmode="lin" valueType="num">
                                      <p:cBhvr additive="base">
                                        <p:cTn id="21"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1000"/>
                                        <p:tgtEl>
                                          <p:spTgt spid="12"/>
                                        </p:tgtEl>
                                      </p:cBhvr>
                                    </p:animEffect>
                                  </p:childTnLst>
                                  <p:subTnLst>
                                    <p:audio>
                                      <p:cMediaNode vol="100000">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7" fill="hold" nodeType="afterGroup">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1000"/>
                                        <p:tgtEl>
                                          <p:spTgt spid="13"/>
                                        </p:tgtEl>
                                      </p:cBhvr>
                                    </p:animEffect>
                                  </p:childTnLst>
                                  <p:subTnLst>
                                    <p:audio>
                                      <p:cMediaNode vol="100000">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nodeType="afterGroup">
                            <p:stCondLst>
                              <p:cond delay="2000"/>
                            </p:stCondLst>
                            <p:childTnLst>
                              <p:par>
                                <p:cTn id="32" presetID="4"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1000"/>
                                        <p:tgtEl>
                                          <p:spTgt spid="14"/>
                                        </p:tgtEl>
                                      </p:cBhvr>
                                    </p:animEffect>
                                  </p:childTnLst>
                                  <p:subTnLst>
                                    <p:audio>
                                      <p:cMediaNode vol="100000">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nodeType="afterGroup">
                            <p:stCondLst>
                              <p:cond delay="3000"/>
                            </p:stCondLst>
                            <p:childTnLst>
                              <p:par>
                                <p:cTn id="36" presetID="4"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ox(in)">
                                      <p:cBhvr>
                                        <p:cTn id="38" dur="1000"/>
                                        <p:tgtEl>
                                          <p:spTgt spid="15"/>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nodeType="afterGroup">
                            <p:stCondLst>
                              <p:cond delay="4000"/>
                            </p:stCondLst>
                            <p:childTnLst>
                              <p:par>
                                <p:cTn id="40" presetID="4"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1000"/>
                                        <p:tgtEl>
                                          <p:spTgt spid="16"/>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nodeType="afterGroup">
                            <p:stCondLst>
                              <p:cond delay="5000"/>
                            </p:stCondLst>
                            <p:childTnLst>
                              <p:par>
                                <p:cTn id="44" presetID="4"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ox(in)">
                                      <p:cBhvr>
                                        <p:cTn id="46" dur="1000"/>
                                        <p:tgtEl>
                                          <p:spTgt spid="17"/>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3" name="BELL.WAV"/>
                                        </p:tgtEl>
                                      </p:cMediaNode>
                                    </p:audio>
                                  </p:sub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4107"/>
                                        </p:tgtEl>
                                        <p:attrNameLst>
                                          <p:attrName>style.color</p:attrName>
                                        </p:attrNameLst>
                                      </p:cBhvr>
                                      <p:to>
                                        <p:clrVal>
                                          <a:srgbClr val="FF3300"/>
                                        </p:clrVal>
                                      </p:to>
                                    </p:set>
                                    <p:set>
                                      <p:cBhvr>
                                        <p:cTn id="51" dur="500" fill="hold"/>
                                        <p:tgtEl>
                                          <p:spTgt spid="4107"/>
                                        </p:tgtEl>
                                        <p:attrNameLst>
                                          <p:attrName>fillcolor</p:attrName>
                                        </p:attrNameLst>
                                      </p:cBhvr>
                                      <p:to>
                                        <p:clrVal>
                                          <a:srgbClr val="FF3300"/>
                                        </p:clrVal>
                                      </p:to>
                                    </p:set>
                                    <p:set>
                                      <p:cBhvr>
                                        <p:cTn id="52" dur="500" fill="hold"/>
                                        <p:tgtEl>
                                          <p:spTgt spid="4107"/>
                                        </p:tgtEl>
                                        <p:attrNameLst>
                                          <p:attrName>fill.type</p:attrName>
                                        </p:attrNameLst>
                                      </p:cBhvr>
                                      <p:to>
                                        <p:strVal val="solid"/>
                                      </p:to>
                                    </p:set>
                                  </p:childTnLst>
                                </p:cTn>
                              </p:par>
                              <p:par>
                                <p:cTn id="53" presetID="16" presetClass="entr" presetSubtype="21"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par>
                                <p:cTn id="56" presetID="22" presetClass="entr" presetSubtype="4"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subTnLst>
                                    <p:audio>
                                      <p:cMediaNode>
                                        <p:cTn display="0" masterRel="sameClick">
                                          <p:stCondLst>
                                            <p:cond evt="begin" delay="0">
                                              <p:tn val="5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099" grpId="0" build="p"/>
      <p:bldP spid="4106" grpId="0"/>
      <p:bldP spid="4107" grpId="0"/>
      <p:bldP spid="4107" grpId="1"/>
      <p:bldP spid="12" grpId="0" animBg="1"/>
      <p:bldP spid="13" grpId="0" animBg="1"/>
      <p:bldP spid="14" grpId="0" animBg="1"/>
      <p:bldP spid="15" grpId="0" animBg="1"/>
      <p:bldP spid="16" grpId="0" animBg="1"/>
      <p:bldP spid="17"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479425" y="5791200"/>
            <a:ext cx="8001000" cy="457200"/>
          </a:xfrm>
          <a:prstGeom prst="flowChartAlternateProcess">
            <a:avLst/>
          </a:prstGeom>
          <a:gradFill rotWithShape="1">
            <a:gsLst>
              <a:gs pos="0">
                <a:srgbClr val="FFFF00">
                  <a:gamma/>
                  <a:shade val="26275"/>
                  <a:invGamma/>
                </a:srgbClr>
              </a:gs>
              <a:gs pos="50000">
                <a:srgbClr val="FFFF00"/>
              </a:gs>
              <a:gs pos="100000">
                <a:srgbClr val="FFFF00">
                  <a:gamma/>
                  <a:shade val="26275"/>
                  <a:invGamma/>
                </a:srgbClr>
              </a:gs>
            </a:gsLst>
            <a:lin ang="54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cs-CZ"/>
          </a:p>
        </p:txBody>
      </p:sp>
      <p:pic>
        <p:nvPicPr>
          <p:cNvPr id="3075" name="Picture 3" descr="LN0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0"/>
            <a:ext cx="9144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N0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6629400"/>
            <a:ext cx="9144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N0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374232" y="3331369"/>
            <a:ext cx="6900863"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N0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617368" y="3374232"/>
            <a:ext cx="6900863"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blumen-pflanzen042">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535072">
            <a:off x="0" y="0"/>
            <a:ext cx="1981200" cy="14636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lumen-pflanzen042">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015435">
            <a:off x="-230187" y="4221162"/>
            <a:ext cx="198120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blumen-pflanzen042">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6266923">
            <a:off x="7262019" y="4015581"/>
            <a:ext cx="1981200" cy="12652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WING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5935">
            <a:off x="7772400" y="4876800"/>
            <a:ext cx="762000" cy="622300"/>
          </a:xfrm>
          <a:prstGeom prst="rect">
            <a:avLst/>
          </a:prstGeom>
          <a:noFill/>
          <a:extLst>
            <a:ext uri="{909E8E84-426E-40DD-AFC4-6F175D3DCCD1}">
              <a14:hiddenFill xmlns:a14="http://schemas.microsoft.com/office/drawing/2010/main">
                <a:solidFill>
                  <a:srgbClr val="FFFFFF"/>
                </a:solidFill>
              </a14:hiddenFill>
            </a:ext>
          </a:extLst>
        </p:spPr>
      </p:pic>
      <p:sp>
        <p:nvSpPr>
          <p:cNvPr id="3083" name="WordArt 11"/>
          <p:cNvSpPr>
            <a:spLocks noChangeArrowheads="1" noChangeShapeType="1" noTextEdit="1"/>
          </p:cNvSpPr>
          <p:nvPr/>
        </p:nvSpPr>
        <p:spPr bwMode="auto">
          <a:xfrm>
            <a:off x="609600" y="531813"/>
            <a:ext cx="7667625" cy="6450012"/>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vi-VN" sz="3600" b="1" kern="10">
                <a:ln w="9525">
                  <a:solidFill>
                    <a:srgbClr val="000000"/>
                  </a:solidFill>
                  <a:round/>
                  <a:headEnd/>
                  <a:tailEnd/>
                </a:ln>
                <a:solidFill>
                  <a:srgbClr val="FF0000"/>
                </a:solidFill>
                <a:latin typeface="Times New Roman"/>
                <a:cs typeface="Times New Roman"/>
              </a:rPr>
              <a:t>Xin trân trọng cảm ơn các thầy cô và các em!</a:t>
            </a:r>
            <a:endParaRPr lang="cs-CZ" sz="3600" b="1" kern="10">
              <a:ln w="9525">
                <a:solidFill>
                  <a:srgbClr val="000000"/>
                </a:solidFill>
                <a:round/>
                <a:headEnd/>
                <a:tailEnd/>
              </a:ln>
              <a:solidFill>
                <a:srgbClr val="FF0000"/>
              </a:solidFill>
              <a:latin typeface="Times New Roman"/>
              <a:cs typeface="Times New Roman"/>
            </a:endParaRPr>
          </a:p>
        </p:txBody>
      </p:sp>
      <p:sp>
        <p:nvSpPr>
          <p:cNvPr id="3084" name="Text Box 12"/>
          <p:cNvSpPr txBox="1">
            <a:spLocks noChangeArrowheads="1"/>
          </p:cNvSpPr>
          <p:nvPr/>
        </p:nvSpPr>
        <p:spPr bwMode="auto">
          <a:xfrm>
            <a:off x="1763713" y="4476750"/>
            <a:ext cx="5572125" cy="8239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cs-CZ" sz="4800" b="1">
                <a:solidFill>
                  <a:srgbClr val="006600"/>
                </a:solidFill>
              </a:rPr>
              <a:t> Bài học kết thúc</a:t>
            </a:r>
          </a:p>
        </p:txBody>
      </p:sp>
      <p:pic>
        <p:nvPicPr>
          <p:cNvPr id="3085" name="Picture 13" descr="WING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627631">
            <a:off x="533400" y="4038600"/>
            <a:ext cx="7620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30" descr="Bouqu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30744">
            <a:off x="3352800" y="1600200"/>
            <a:ext cx="19478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3d butterfl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914969">
            <a:off x="762001" y="914400"/>
            <a:ext cx="946150" cy="5683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3d butterfl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23684106">
            <a:off x="7696200" y="4191000"/>
            <a:ext cx="946150" cy="56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73860"/>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84"/>
                                        </p:tgtEl>
                                        <p:attrNameLst>
                                          <p:attrName>style.visibility</p:attrName>
                                        </p:attrNameLst>
                                      </p:cBhvr>
                                      <p:to>
                                        <p:strVal val="visible"/>
                                      </p:to>
                                    </p:set>
                                    <p:anim calcmode="lin" valueType="num">
                                      <p:cBhvr>
                                        <p:cTn id="7" dur="1000" fill="hold"/>
                                        <p:tgtEl>
                                          <p:spTgt spid="3084"/>
                                        </p:tgtEl>
                                        <p:attrNameLst>
                                          <p:attrName>ppt_w</p:attrName>
                                        </p:attrNameLst>
                                      </p:cBhvr>
                                      <p:tavLst>
                                        <p:tav tm="0">
                                          <p:val>
                                            <p:strVal val="#ppt_w*0.70"/>
                                          </p:val>
                                        </p:tav>
                                        <p:tav tm="100000">
                                          <p:val>
                                            <p:strVal val="#ppt_w"/>
                                          </p:val>
                                        </p:tav>
                                      </p:tavLst>
                                    </p:anim>
                                    <p:anim calcmode="lin" valueType="num">
                                      <p:cBhvr>
                                        <p:cTn id="8" dur="1000" fill="hold"/>
                                        <p:tgtEl>
                                          <p:spTgt spid="3084"/>
                                        </p:tgtEl>
                                        <p:attrNameLst>
                                          <p:attrName>ppt_h</p:attrName>
                                        </p:attrNameLst>
                                      </p:cBhvr>
                                      <p:tavLst>
                                        <p:tav tm="0">
                                          <p:val>
                                            <p:strVal val="#ppt_h"/>
                                          </p:val>
                                        </p:tav>
                                        <p:tav tm="100000">
                                          <p:val>
                                            <p:strVal val="#ppt_h"/>
                                          </p:val>
                                        </p:tav>
                                      </p:tavLst>
                                    </p:anim>
                                    <p:animEffect transition="in" filter="fade">
                                      <p:cBhvr>
                                        <p:cTn id="9" dur="1000"/>
                                        <p:tgtEl>
                                          <p:spTgt spid="3084"/>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086"/>
                                        </p:tgtEl>
                                        <p:attrNameLst>
                                          <p:attrName>style.visibility</p:attrName>
                                        </p:attrNameLst>
                                      </p:cBhvr>
                                      <p:to>
                                        <p:strVal val="visible"/>
                                      </p:to>
                                    </p:set>
                                    <p:anim calcmode="lin" valueType="num">
                                      <p:cBhvr>
                                        <p:cTn id="13" dur="1000" fill="hold"/>
                                        <p:tgtEl>
                                          <p:spTgt spid="3086"/>
                                        </p:tgtEl>
                                        <p:attrNameLst>
                                          <p:attrName>ppt_w</p:attrName>
                                        </p:attrNameLst>
                                      </p:cBhvr>
                                      <p:tavLst>
                                        <p:tav tm="0">
                                          <p:val>
                                            <p:strVal val="#ppt_w*0.70"/>
                                          </p:val>
                                        </p:tav>
                                        <p:tav tm="100000">
                                          <p:val>
                                            <p:strVal val="#ppt_w"/>
                                          </p:val>
                                        </p:tav>
                                      </p:tavLst>
                                    </p:anim>
                                    <p:anim calcmode="lin" valueType="num">
                                      <p:cBhvr>
                                        <p:cTn id="14" dur="1000" fill="hold"/>
                                        <p:tgtEl>
                                          <p:spTgt spid="3086"/>
                                        </p:tgtEl>
                                        <p:attrNameLst>
                                          <p:attrName>ppt_h</p:attrName>
                                        </p:attrNameLst>
                                      </p:cBhvr>
                                      <p:tavLst>
                                        <p:tav tm="0">
                                          <p:val>
                                            <p:strVal val="#ppt_h"/>
                                          </p:val>
                                        </p:tav>
                                        <p:tav tm="100000">
                                          <p:val>
                                            <p:strVal val="#ppt_h"/>
                                          </p:val>
                                        </p:tav>
                                      </p:tavLst>
                                    </p:anim>
                                    <p:animEffect transition="in" filter="fade">
                                      <p:cBhvr>
                                        <p:cTn id="15" dur="1000"/>
                                        <p:tgtEl>
                                          <p:spTgt spid="3086"/>
                                        </p:tgtEl>
                                      </p:cBhvr>
                                    </p:animEffect>
                                  </p:childTnLst>
                                </p:cTn>
                              </p:par>
                              <p:par>
                                <p:cTn id="16" presetID="35" presetClass="path" presetSubtype="0" accel="50000" decel="50000" fill="hold" nodeType="withEffect">
                                  <p:stCondLst>
                                    <p:cond delay="0"/>
                                  </p:stCondLst>
                                  <p:childTnLst>
                                    <p:animMotion origin="layout" path="M 5.55556E-7 1.48148E-6 L 0.26493 0.16967 " pathEditMode="relative" rAng="0" ptsTypes="AA">
                                      <p:cBhvr>
                                        <p:cTn id="17" dur="5000" fill="hold"/>
                                        <p:tgtEl>
                                          <p:spTgt spid="3087"/>
                                        </p:tgtEl>
                                        <p:attrNameLst>
                                          <p:attrName>ppt_x</p:attrName>
                                          <p:attrName>ppt_y</p:attrName>
                                        </p:attrNameLst>
                                      </p:cBhvr>
                                      <p:rCtr x="13247" y="8472"/>
                                    </p:animMotion>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par>
                                <p:cTn id="18" presetID="35" presetClass="path" presetSubtype="0" accel="50000" decel="50000" fill="hold" nodeType="withEffect">
                                  <p:stCondLst>
                                    <p:cond delay="0"/>
                                  </p:stCondLst>
                                  <p:childTnLst>
                                    <p:animMotion origin="layout" path="M 0.00035 0.00485 L -0.30034 -0.24936 " pathEditMode="relative" rAng="0" ptsTypes="AA">
                                      <p:cBhvr>
                                        <p:cTn id="19" dur="5000" fill="hold"/>
                                        <p:tgtEl>
                                          <p:spTgt spid="3088"/>
                                        </p:tgtEl>
                                        <p:attrNameLst>
                                          <p:attrName>ppt_x</p:attrName>
                                          <p:attrName>ppt_y</p:attrName>
                                        </p:attrNameLst>
                                      </p:cBhvr>
                                      <p:rCtr x="-15035" y="-12711"/>
                                    </p:animMotion>
                                  </p:childTnLst>
                                  <p:subTnLst>
                                    <p:audio>
                                      <p:cMediaNode>
                                        <p:cTn display="0" masterRel="sameClick">
                                          <p:stCondLst>
                                            <p:cond evt="begin" delay="0">
                                              <p:tn val="18"/>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98" name="Group 54"/>
          <p:cNvGraphicFramePr>
            <a:graphicFrameLocks noGrp="1"/>
          </p:cNvGraphicFramePr>
          <p:nvPr/>
        </p:nvGraphicFramePr>
        <p:xfrm>
          <a:off x="152400" y="304800"/>
          <a:ext cx="8839200" cy="6324600"/>
        </p:xfrm>
        <a:graphic>
          <a:graphicData uri="http://schemas.openxmlformats.org/drawingml/2006/table">
            <a:tbl>
              <a:tblPr/>
              <a:tblGrid>
                <a:gridCol w="5410200"/>
                <a:gridCol w="1447800"/>
                <a:gridCol w="1981200"/>
              </a:tblGrid>
              <a:tr h="982663">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Các c</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âu</a:t>
                      </a:r>
                      <a:r>
                        <a:rPr kumimoji="0" lang="vi-VN"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trong đoạn văn</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p>
                  </a:txBody>
                  <a:tcPr marT="45726" marB="45726" anchor="ct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T="45726" marB="45726" anchor="ct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r>
              <a:tr h="5341937">
                <a:tc>
                  <a:txBody>
                    <a:bodyPr/>
                    <a:lstStyle>
                      <a:lvl1pPr marL="533400" indent="-53340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533400" marR="0" lvl="0" indent="-533400" algn="just" defTabSz="914400" rtl="0" eaLnBrk="1" fontAlgn="base" latinLnBrk="0" hangingPunct="1">
                        <a:lnSpc>
                          <a:spcPct val="100000"/>
                        </a:lnSpc>
                        <a:spcBef>
                          <a:spcPct val="20000"/>
                        </a:spcBef>
                        <a:spcAft>
                          <a:spcPct val="0"/>
                        </a:spcAft>
                        <a:buClrTx/>
                        <a:buSzTx/>
                        <a:buFontTx/>
                        <a:buNone/>
                        <a:tabLst/>
                      </a:pPr>
                      <a:endParaRPr kumimoji="0" lang="vi-VN"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marL="533400" indent="-533400" eaLnBrk="0" hangingPunct="0">
                        <a:spcBef>
                          <a:spcPct val="20000"/>
                        </a:spcBef>
                        <a:tabLst>
                          <a:tab pos="400050" algn="l"/>
                        </a:tabLst>
                        <a:defRPr sz="2800">
                          <a:solidFill>
                            <a:schemeClr val="tx1"/>
                          </a:solidFill>
                          <a:latin typeface="Arial" charset="0"/>
                          <a:cs typeface="Arial" charset="0"/>
                        </a:defRPr>
                      </a:lvl1pPr>
                      <a:lvl2pPr marL="742950" indent="-285750" eaLnBrk="0" hangingPunct="0">
                        <a:spcBef>
                          <a:spcPct val="20000"/>
                        </a:spcBef>
                        <a:tabLst>
                          <a:tab pos="400050" algn="l"/>
                        </a:tabLst>
                        <a:defRPr sz="2400">
                          <a:solidFill>
                            <a:schemeClr val="tx1"/>
                          </a:solidFill>
                          <a:latin typeface="Arial" charset="0"/>
                          <a:cs typeface="Arial" charset="0"/>
                        </a:defRPr>
                      </a:lvl2pPr>
                      <a:lvl3pPr marL="1143000" indent="-228600" eaLnBrk="0" hangingPunct="0">
                        <a:spcBef>
                          <a:spcPct val="20000"/>
                        </a:spcBef>
                        <a:tabLst>
                          <a:tab pos="400050" algn="l"/>
                        </a:tabLst>
                        <a:defRPr sz="2000">
                          <a:solidFill>
                            <a:schemeClr val="tx1"/>
                          </a:solidFill>
                          <a:latin typeface="Arial" charset="0"/>
                          <a:cs typeface="Arial" charset="0"/>
                        </a:defRPr>
                      </a:lvl3pPr>
                      <a:lvl4pPr marL="1600200" indent="-228600" eaLnBrk="0" hangingPunct="0">
                        <a:spcBef>
                          <a:spcPct val="20000"/>
                        </a:spcBef>
                        <a:tabLst>
                          <a:tab pos="400050" algn="l"/>
                        </a:tabLst>
                        <a:defRPr>
                          <a:solidFill>
                            <a:schemeClr val="tx1"/>
                          </a:solidFill>
                          <a:latin typeface="Arial" charset="0"/>
                          <a:cs typeface="Arial" charset="0"/>
                        </a:defRPr>
                      </a:lvl4pPr>
                      <a:lvl5pPr marL="2057400" indent="-228600" eaLnBrk="0" hangingPunct="0">
                        <a:spcBef>
                          <a:spcPct val="20000"/>
                        </a:spcBef>
                        <a:tabLst>
                          <a:tab pos="400050" algn="l"/>
                        </a:tabLst>
                        <a:defRPr>
                          <a:solidFill>
                            <a:schemeClr val="tx1"/>
                          </a:solidFill>
                          <a:latin typeface="Arial" charset="0"/>
                          <a:cs typeface="Arial" charset="0"/>
                        </a:defRPr>
                      </a:lvl5pPr>
                      <a:lvl6pPr marL="2514600" indent="-228600" eaLnBrk="0" fontAlgn="base" hangingPunct="0">
                        <a:spcBef>
                          <a:spcPct val="20000"/>
                        </a:spcBef>
                        <a:spcAft>
                          <a:spcPct val="0"/>
                        </a:spcAft>
                        <a:tabLst>
                          <a:tab pos="400050" algn="l"/>
                        </a:tabLst>
                        <a:defRPr>
                          <a:solidFill>
                            <a:schemeClr val="tx1"/>
                          </a:solidFill>
                          <a:latin typeface="Arial" charset="0"/>
                          <a:cs typeface="Arial" charset="0"/>
                        </a:defRPr>
                      </a:lvl6pPr>
                      <a:lvl7pPr marL="2971800" indent="-228600" eaLnBrk="0" fontAlgn="base" hangingPunct="0">
                        <a:spcBef>
                          <a:spcPct val="20000"/>
                        </a:spcBef>
                        <a:spcAft>
                          <a:spcPct val="0"/>
                        </a:spcAft>
                        <a:tabLst>
                          <a:tab pos="400050" algn="l"/>
                        </a:tabLst>
                        <a:defRPr>
                          <a:solidFill>
                            <a:schemeClr val="tx1"/>
                          </a:solidFill>
                          <a:latin typeface="Arial" charset="0"/>
                          <a:cs typeface="Arial" charset="0"/>
                        </a:defRPr>
                      </a:lvl7pPr>
                      <a:lvl8pPr marL="3429000" indent="-228600" eaLnBrk="0" fontAlgn="base" hangingPunct="0">
                        <a:spcBef>
                          <a:spcPct val="20000"/>
                        </a:spcBef>
                        <a:spcAft>
                          <a:spcPct val="0"/>
                        </a:spcAft>
                        <a:tabLst>
                          <a:tab pos="400050" algn="l"/>
                        </a:tabLst>
                        <a:defRPr>
                          <a:solidFill>
                            <a:schemeClr val="tx1"/>
                          </a:solidFill>
                          <a:latin typeface="Arial" charset="0"/>
                          <a:cs typeface="Arial" charset="0"/>
                        </a:defRPr>
                      </a:lvl8pPr>
                      <a:lvl9pPr marL="3886200" indent="-228600" eaLnBrk="0" fontAlgn="base" hangingPunct="0">
                        <a:spcBef>
                          <a:spcPct val="20000"/>
                        </a:spcBef>
                        <a:spcAft>
                          <a:spcPct val="0"/>
                        </a:spcAft>
                        <a:tabLst>
                          <a:tab pos="400050" algn="l"/>
                        </a:tabLst>
                        <a:defRPr>
                          <a:solidFill>
                            <a:schemeClr val="tx1"/>
                          </a:solidFill>
                          <a:latin typeface="Arial" charset="0"/>
                          <a:cs typeface="Arial"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tab pos="400050" algn="l"/>
                        </a:tabLst>
                      </a:pPr>
                      <a:endParaRPr kumimoji="0" lang="vi-VN"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marL="533400" indent="-53340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vi-VN"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r>
            </a:tbl>
          </a:graphicData>
        </a:graphic>
      </p:graphicFrame>
      <p:sp>
        <p:nvSpPr>
          <p:cNvPr id="4112" name="Text Box 25"/>
          <p:cNvSpPr txBox="1">
            <a:spLocks noChangeArrowheads="1"/>
          </p:cNvSpPr>
          <p:nvPr/>
        </p:nvSpPr>
        <p:spPr bwMode="auto">
          <a:xfrm>
            <a:off x="0" y="2143125"/>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2800" b="1">
                <a:solidFill>
                  <a:srgbClr val="002060"/>
                </a:solidFill>
                <a:latin typeface="Times New Roman" pitchFamily="18" charset="0"/>
                <a:cs typeface="Times New Roman" pitchFamily="18" charset="0"/>
              </a:rPr>
              <a:t> </a:t>
            </a:r>
            <a:r>
              <a:rPr lang="vi-VN" altLang="cs-CZ" sz="2800" b="1">
                <a:solidFill>
                  <a:srgbClr val="002060"/>
                </a:solidFill>
                <a:latin typeface="Times New Roman" pitchFamily="18" charset="0"/>
                <a:cs typeface="Times New Roman" pitchFamily="18" charset="0"/>
              </a:rPr>
              <a:t>2.</a:t>
            </a:r>
            <a:r>
              <a:rPr lang="en-US" altLang="cs-CZ" sz="2800" b="1">
                <a:solidFill>
                  <a:srgbClr val="002060"/>
                </a:solidFill>
                <a:latin typeface="Times New Roman" pitchFamily="18" charset="0"/>
                <a:cs typeface="Times New Roman" pitchFamily="18" charset="0"/>
              </a:rPr>
              <a:t>Người lớn đánh trâu ra cày.</a:t>
            </a:r>
            <a:endParaRPr lang="en-US" altLang="cs-CZ" sz="2800">
              <a:solidFill>
                <a:srgbClr val="002060"/>
              </a:solidFill>
              <a:latin typeface="Times New Roman" pitchFamily="18" charset="0"/>
              <a:cs typeface="Times New Roman" pitchFamily="18" charset="0"/>
            </a:endParaRPr>
          </a:p>
        </p:txBody>
      </p:sp>
      <p:sp>
        <p:nvSpPr>
          <p:cNvPr id="4113" name="Text Box 26"/>
          <p:cNvSpPr txBox="1">
            <a:spLocks noChangeArrowheads="1"/>
          </p:cNvSpPr>
          <p:nvPr/>
        </p:nvSpPr>
        <p:spPr bwMode="auto">
          <a:xfrm>
            <a:off x="0" y="2828925"/>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cs-CZ" sz="2800" b="1">
                <a:solidFill>
                  <a:srgbClr val="002060"/>
                </a:solidFill>
                <a:latin typeface="Times New Roman" pitchFamily="18" charset="0"/>
                <a:cs typeface="Times New Roman" pitchFamily="18" charset="0"/>
              </a:rPr>
              <a:t> </a:t>
            </a:r>
            <a:r>
              <a:rPr lang="vi-VN" altLang="cs-CZ" sz="2800" b="1">
                <a:solidFill>
                  <a:srgbClr val="002060"/>
                </a:solidFill>
                <a:latin typeface="Times New Roman" pitchFamily="18" charset="0"/>
                <a:cs typeface="Times New Roman" pitchFamily="18" charset="0"/>
              </a:rPr>
              <a:t>3.</a:t>
            </a:r>
            <a:r>
              <a:rPr lang="en-US" altLang="cs-CZ" sz="2800" b="1">
                <a:solidFill>
                  <a:srgbClr val="002060"/>
                </a:solidFill>
                <a:latin typeface="Times New Roman" pitchFamily="18" charset="0"/>
                <a:cs typeface="Times New Roman" pitchFamily="18" charset="0"/>
              </a:rPr>
              <a:t>Các cụ già nhặt cỏ, đốt lá.</a:t>
            </a:r>
          </a:p>
        </p:txBody>
      </p:sp>
      <p:sp>
        <p:nvSpPr>
          <p:cNvPr id="4114" name="Text Box 29"/>
          <p:cNvSpPr txBox="1">
            <a:spLocks noChangeArrowheads="1"/>
          </p:cNvSpPr>
          <p:nvPr/>
        </p:nvSpPr>
        <p:spPr bwMode="auto">
          <a:xfrm>
            <a:off x="0" y="3590925"/>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2800" b="1">
                <a:solidFill>
                  <a:srgbClr val="002060"/>
                </a:solidFill>
                <a:latin typeface="Times New Roman" pitchFamily="18" charset="0"/>
                <a:cs typeface="Times New Roman" pitchFamily="18" charset="0"/>
              </a:rPr>
              <a:t> </a:t>
            </a:r>
            <a:r>
              <a:rPr lang="vi-VN" altLang="cs-CZ" sz="2800" b="1">
                <a:solidFill>
                  <a:srgbClr val="002060"/>
                </a:solidFill>
                <a:latin typeface="Times New Roman" pitchFamily="18" charset="0"/>
                <a:cs typeface="Times New Roman" pitchFamily="18" charset="0"/>
              </a:rPr>
              <a:t>4.</a:t>
            </a:r>
            <a:r>
              <a:rPr lang="en-US" altLang="cs-CZ" sz="2800" b="1">
                <a:solidFill>
                  <a:srgbClr val="002060"/>
                </a:solidFill>
                <a:latin typeface="Times New Roman" pitchFamily="18" charset="0"/>
                <a:cs typeface="Times New Roman" pitchFamily="18" charset="0"/>
              </a:rPr>
              <a:t>Mấy chú bé bắc bếp thổi cơm.</a:t>
            </a:r>
            <a:endParaRPr lang="en-US" altLang="cs-CZ" sz="2800">
              <a:solidFill>
                <a:srgbClr val="002060"/>
              </a:solidFill>
              <a:latin typeface="Times New Roman" pitchFamily="18" charset="0"/>
              <a:cs typeface="Times New Roman" pitchFamily="18" charset="0"/>
            </a:endParaRPr>
          </a:p>
        </p:txBody>
      </p:sp>
      <p:sp>
        <p:nvSpPr>
          <p:cNvPr id="4115" name="Text Box 32"/>
          <p:cNvSpPr txBox="1">
            <a:spLocks noChangeArrowheads="1"/>
          </p:cNvSpPr>
          <p:nvPr/>
        </p:nvSpPr>
        <p:spPr bwMode="auto">
          <a:xfrm>
            <a:off x="0" y="4352925"/>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2800" b="1">
                <a:solidFill>
                  <a:srgbClr val="002060"/>
                </a:solidFill>
                <a:latin typeface="Times New Roman" pitchFamily="18" charset="0"/>
                <a:cs typeface="Times New Roman" pitchFamily="18" charset="0"/>
              </a:rPr>
              <a:t> </a:t>
            </a:r>
            <a:r>
              <a:rPr lang="vi-VN" altLang="cs-CZ" sz="2800" b="1">
                <a:solidFill>
                  <a:srgbClr val="002060"/>
                </a:solidFill>
                <a:latin typeface="Times New Roman" pitchFamily="18" charset="0"/>
                <a:cs typeface="Times New Roman" pitchFamily="18" charset="0"/>
              </a:rPr>
              <a:t>5.</a:t>
            </a:r>
            <a:r>
              <a:rPr lang="en-US" altLang="cs-CZ" sz="2800" b="1">
                <a:solidFill>
                  <a:srgbClr val="002060"/>
                </a:solidFill>
                <a:latin typeface="Times New Roman" pitchFamily="18" charset="0"/>
                <a:cs typeface="Times New Roman" pitchFamily="18" charset="0"/>
              </a:rPr>
              <a:t>Các bà mẹ</a:t>
            </a:r>
            <a:endParaRPr lang="en-US" altLang="cs-CZ" sz="2800">
              <a:solidFill>
                <a:srgbClr val="002060"/>
              </a:solidFill>
              <a:latin typeface="Times New Roman" pitchFamily="18" charset="0"/>
              <a:cs typeface="Times New Roman" pitchFamily="18" charset="0"/>
            </a:endParaRPr>
          </a:p>
        </p:txBody>
      </p:sp>
      <p:sp>
        <p:nvSpPr>
          <p:cNvPr id="4116" name="Text Box 35"/>
          <p:cNvSpPr txBox="1">
            <a:spLocks noChangeArrowheads="1"/>
          </p:cNvSpPr>
          <p:nvPr/>
        </p:nvSpPr>
        <p:spPr bwMode="auto">
          <a:xfrm>
            <a:off x="76200" y="511492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vi-VN" altLang="cs-CZ" sz="2800" b="1">
                <a:solidFill>
                  <a:srgbClr val="002060"/>
                </a:solidFill>
                <a:latin typeface="Times New Roman" pitchFamily="18" charset="0"/>
                <a:cs typeface="Times New Roman" pitchFamily="18" charset="0"/>
              </a:rPr>
              <a:t>6.</a:t>
            </a:r>
            <a:r>
              <a:rPr lang="en-US" altLang="cs-CZ" sz="2800" b="1">
                <a:solidFill>
                  <a:srgbClr val="002060"/>
                </a:solidFill>
                <a:latin typeface="Times New Roman" pitchFamily="18" charset="0"/>
                <a:cs typeface="Times New Roman" pitchFamily="18" charset="0"/>
              </a:rPr>
              <a:t>Các em bé ngủ khì trên lưng mẹ.</a:t>
            </a:r>
            <a:endParaRPr lang="en-US" altLang="cs-CZ" sz="2800">
              <a:solidFill>
                <a:srgbClr val="002060"/>
              </a:solidFill>
              <a:latin typeface="Times New Roman" pitchFamily="18" charset="0"/>
              <a:cs typeface="Times New Roman" pitchFamily="18" charset="0"/>
            </a:endParaRPr>
          </a:p>
        </p:txBody>
      </p:sp>
      <p:sp>
        <p:nvSpPr>
          <p:cNvPr id="4117" name="Text Box 38"/>
          <p:cNvSpPr txBox="1">
            <a:spLocks noChangeArrowheads="1"/>
          </p:cNvSpPr>
          <p:nvPr/>
        </p:nvSpPr>
        <p:spPr bwMode="auto">
          <a:xfrm>
            <a:off x="0" y="5867400"/>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2800" b="1">
                <a:solidFill>
                  <a:srgbClr val="002060"/>
                </a:solidFill>
                <a:latin typeface="Times New Roman" pitchFamily="18" charset="0"/>
                <a:cs typeface="Times New Roman" pitchFamily="18" charset="0"/>
              </a:rPr>
              <a:t> </a:t>
            </a:r>
            <a:r>
              <a:rPr lang="vi-VN" altLang="cs-CZ" sz="2800" b="1">
                <a:solidFill>
                  <a:srgbClr val="002060"/>
                </a:solidFill>
                <a:latin typeface="Times New Roman" pitchFamily="18" charset="0"/>
                <a:cs typeface="Times New Roman" pitchFamily="18" charset="0"/>
              </a:rPr>
              <a:t>7.</a:t>
            </a:r>
            <a:r>
              <a:rPr lang="en-US" altLang="cs-CZ" sz="2800" b="1">
                <a:solidFill>
                  <a:srgbClr val="002060"/>
                </a:solidFill>
                <a:latin typeface="Times New Roman" pitchFamily="18" charset="0"/>
                <a:cs typeface="Times New Roman" pitchFamily="18" charset="0"/>
              </a:rPr>
              <a:t>Lũ chó sủa om cả rừng.</a:t>
            </a:r>
            <a:endParaRPr lang="en-US" altLang="cs-CZ" sz="2800">
              <a:solidFill>
                <a:srgbClr val="002060"/>
              </a:solidFill>
              <a:latin typeface="Times New Roman" pitchFamily="18" charset="0"/>
              <a:cs typeface="Times New Roman" pitchFamily="18" charset="0"/>
            </a:endParaRPr>
          </a:p>
        </p:txBody>
      </p:sp>
      <p:sp>
        <p:nvSpPr>
          <p:cNvPr id="4118" name="TextBox 10"/>
          <p:cNvSpPr txBox="1">
            <a:spLocks noChangeArrowheads="1"/>
          </p:cNvSpPr>
          <p:nvPr/>
        </p:nvSpPr>
        <p:spPr bwMode="auto">
          <a:xfrm>
            <a:off x="76200" y="145732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800" b="1">
                <a:solidFill>
                  <a:srgbClr val="002060"/>
                </a:solidFill>
                <a:latin typeface="Times New Roman" pitchFamily="18" charset="0"/>
                <a:cs typeface="Times New Roman" pitchFamily="18" charset="0"/>
              </a:rPr>
              <a:t>1.</a:t>
            </a:r>
            <a:r>
              <a:rPr lang="en-US" altLang="cs-CZ" sz="2800" b="1">
                <a:solidFill>
                  <a:srgbClr val="002060"/>
                </a:solidFill>
                <a:latin typeface="Times New Roman" pitchFamily="18" charset="0"/>
                <a:cs typeface="Times New Roman" pitchFamily="18" charset="0"/>
              </a:rPr>
              <a:t>Trên nương, mỗi người một việc. </a:t>
            </a:r>
            <a:endParaRPr lang="cs-CZ" altLang="cs-CZ" sz="2800">
              <a:solidFill>
                <a:srgbClr val="002060"/>
              </a:solidFill>
              <a:latin typeface="Times New Roman" pitchFamily="18" charset="0"/>
              <a:cs typeface="Times New Roman" pitchFamily="18" charset="0"/>
            </a:endParaRPr>
          </a:p>
        </p:txBody>
      </p:sp>
      <p:sp>
        <p:nvSpPr>
          <p:cNvPr id="4119" name="TextBox 18"/>
          <p:cNvSpPr txBox="1">
            <a:spLocks noChangeArrowheads="1"/>
          </p:cNvSpPr>
          <p:nvPr/>
        </p:nvSpPr>
        <p:spPr bwMode="auto">
          <a:xfrm>
            <a:off x="7599363" y="2174875"/>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20" name="TextBox 19"/>
          <p:cNvSpPr txBox="1">
            <a:spLocks noChangeArrowheads="1"/>
          </p:cNvSpPr>
          <p:nvPr/>
        </p:nvSpPr>
        <p:spPr bwMode="auto">
          <a:xfrm>
            <a:off x="7593013" y="3054350"/>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21" name="TextBox 20"/>
          <p:cNvSpPr txBox="1">
            <a:spLocks noChangeArrowheads="1"/>
          </p:cNvSpPr>
          <p:nvPr/>
        </p:nvSpPr>
        <p:spPr bwMode="auto">
          <a:xfrm>
            <a:off x="7585075" y="3816350"/>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22" name="TextBox 21"/>
          <p:cNvSpPr txBox="1">
            <a:spLocks noChangeArrowheads="1"/>
          </p:cNvSpPr>
          <p:nvPr/>
        </p:nvSpPr>
        <p:spPr bwMode="auto">
          <a:xfrm>
            <a:off x="7593013" y="4578350"/>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23" name="TextBox 22"/>
          <p:cNvSpPr txBox="1">
            <a:spLocks noChangeArrowheads="1"/>
          </p:cNvSpPr>
          <p:nvPr/>
        </p:nvSpPr>
        <p:spPr bwMode="auto">
          <a:xfrm>
            <a:off x="7605713" y="5340350"/>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24" name="TextBox 23"/>
          <p:cNvSpPr txBox="1">
            <a:spLocks noChangeArrowheads="1"/>
          </p:cNvSpPr>
          <p:nvPr/>
        </p:nvSpPr>
        <p:spPr bwMode="auto">
          <a:xfrm>
            <a:off x="7593013" y="6091238"/>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25" name="TextBox 24"/>
          <p:cNvSpPr txBox="1">
            <a:spLocks noChangeArrowheads="1"/>
          </p:cNvSpPr>
          <p:nvPr/>
        </p:nvSpPr>
        <p:spPr bwMode="auto">
          <a:xfrm>
            <a:off x="7613650" y="1443038"/>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26" name="TextBox 18"/>
          <p:cNvSpPr txBox="1">
            <a:spLocks noChangeArrowheads="1"/>
          </p:cNvSpPr>
          <p:nvPr/>
        </p:nvSpPr>
        <p:spPr bwMode="auto">
          <a:xfrm>
            <a:off x="5943600" y="1447800"/>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27" name="TextBox 18"/>
          <p:cNvSpPr txBox="1">
            <a:spLocks noChangeArrowheads="1"/>
          </p:cNvSpPr>
          <p:nvPr/>
        </p:nvSpPr>
        <p:spPr bwMode="auto">
          <a:xfrm>
            <a:off x="5922963" y="2205038"/>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28" name="TextBox 19"/>
          <p:cNvSpPr txBox="1">
            <a:spLocks noChangeArrowheads="1"/>
          </p:cNvSpPr>
          <p:nvPr/>
        </p:nvSpPr>
        <p:spPr bwMode="auto">
          <a:xfrm>
            <a:off x="5951538" y="3013075"/>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29" name="TextBox 20"/>
          <p:cNvSpPr txBox="1">
            <a:spLocks noChangeArrowheads="1"/>
          </p:cNvSpPr>
          <p:nvPr/>
        </p:nvSpPr>
        <p:spPr bwMode="auto">
          <a:xfrm>
            <a:off x="5943600" y="3775075"/>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30" name="TextBox 21"/>
          <p:cNvSpPr txBox="1">
            <a:spLocks noChangeArrowheads="1"/>
          </p:cNvSpPr>
          <p:nvPr/>
        </p:nvSpPr>
        <p:spPr bwMode="auto">
          <a:xfrm>
            <a:off x="5951538" y="4537075"/>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31" name="TextBox 22"/>
          <p:cNvSpPr txBox="1">
            <a:spLocks noChangeArrowheads="1"/>
          </p:cNvSpPr>
          <p:nvPr/>
        </p:nvSpPr>
        <p:spPr bwMode="auto">
          <a:xfrm>
            <a:off x="5964238" y="5299075"/>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132" name="TextBox 23"/>
          <p:cNvSpPr txBox="1">
            <a:spLocks noChangeArrowheads="1"/>
          </p:cNvSpPr>
          <p:nvPr/>
        </p:nvSpPr>
        <p:spPr bwMode="auto">
          <a:xfrm>
            <a:off x="5951538" y="6049963"/>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 name="TextBox 3">
            <a:hlinkClick r:id="rId2" action="ppaction://hlinksldjump"/>
          </p:cNvPr>
          <p:cNvSpPr txBox="1">
            <a:spLocks noChangeArrowheads="1"/>
          </p:cNvSpPr>
          <p:nvPr/>
        </p:nvSpPr>
        <p:spPr bwMode="auto">
          <a:xfrm>
            <a:off x="2057400" y="4370388"/>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sz="2800" b="1">
                <a:solidFill>
                  <a:srgbClr val="002060"/>
                </a:solidFill>
                <a:latin typeface="Times New Roman" pitchFamily="18" charset="0"/>
                <a:cs typeface="Times New Roman" pitchFamily="18" charset="0"/>
              </a:rPr>
              <a:t>tra ngô.</a:t>
            </a:r>
            <a:endParaRPr lang="en-US" altLang="cs-CZ"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24303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57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98" name="Group 54"/>
          <p:cNvGraphicFramePr>
            <a:graphicFrameLocks noGrp="1"/>
          </p:cNvGraphicFramePr>
          <p:nvPr/>
        </p:nvGraphicFramePr>
        <p:xfrm>
          <a:off x="152400" y="304800"/>
          <a:ext cx="8839200" cy="6324600"/>
        </p:xfrm>
        <a:graphic>
          <a:graphicData uri="http://schemas.openxmlformats.org/drawingml/2006/table">
            <a:tbl>
              <a:tblPr/>
              <a:tblGrid>
                <a:gridCol w="5410200"/>
                <a:gridCol w="1447800"/>
                <a:gridCol w="1981200"/>
              </a:tblGrid>
              <a:tr h="982663">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Các c</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âu</a:t>
                      </a:r>
                      <a:r>
                        <a:rPr kumimoji="0" lang="vi-VN"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trong đoạn văn</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p>
                  </a:txBody>
                  <a:tcPr marT="45726" marB="45726" anchor="ct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T="45726" marB="45726" anchor="ct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r>
              <a:tr h="5341937">
                <a:tc>
                  <a:txBody>
                    <a:bodyPr/>
                    <a:lstStyle>
                      <a:lvl1pPr marL="533400" indent="-53340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533400" marR="0" lvl="0" indent="-533400" algn="just" defTabSz="914400" rtl="0" eaLnBrk="1" fontAlgn="base" latinLnBrk="0" hangingPunct="1">
                        <a:lnSpc>
                          <a:spcPct val="100000"/>
                        </a:lnSpc>
                        <a:spcBef>
                          <a:spcPct val="20000"/>
                        </a:spcBef>
                        <a:spcAft>
                          <a:spcPct val="0"/>
                        </a:spcAft>
                        <a:buClrTx/>
                        <a:buSzTx/>
                        <a:buFontTx/>
                        <a:buNone/>
                        <a:tabLst/>
                      </a:pPr>
                      <a:endParaRPr kumimoji="0" lang="vi-VN"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marL="533400" indent="-533400" eaLnBrk="0" hangingPunct="0">
                        <a:spcBef>
                          <a:spcPct val="20000"/>
                        </a:spcBef>
                        <a:tabLst>
                          <a:tab pos="400050" algn="l"/>
                        </a:tabLst>
                        <a:defRPr sz="2800">
                          <a:solidFill>
                            <a:schemeClr val="tx1"/>
                          </a:solidFill>
                          <a:latin typeface="Arial" charset="0"/>
                          <a:cs typeface="Arial" charset="0"/>
                        </a:defRPr>
                      </a:lvl1pPr>
                      <a:lvl2pPr marL="742950" indent="-285750" eaLnBrk="0" hangingPunct="0">
                        <a:spcBef>
                          <a:spcPct val="20000"/>
                        </a:spcBef>
                        <a:tabLst>
                          <a:tab pos="400050" algn="l"/>
                        </a:tabLst>
                        <a:defRPr sz="2400">
                          <a:solidFill>
                            <a:schemeClr val="tx1"/>
                          </a:solidFill>
                          <a:latin typeface="Arial" charset="0"/>
                          <a:cs typeface="Arial" charset="0"/>
                        </a:defRPr>
                      </a:lvl2pPr>
                      <a:lvl3pPr marL="1143000" indent="-228600" eaLnBrk="0" hangingPunct="0">
                        <a:spcBef>
                          <a:spcPct val="20000"/>
                        </a:spcBef>
                        <a:tabLst>
                          <a:tab pos="400050" algn="l"/>
                        </a:tabLst>
                        <a:defRPr sz="2000">
                          <a:solidFill>
                            <a:schemeClr val="tx1"/>
                          </a:solidFill>
                          <a:latin typeface="Arial" charset="0"/>
                          <a:cs typeface="Arial" charset="0"/>
                        </a:defRPr>
                      </a:lvl3pPr>
                      <a:lvl4pPr marL="1600200" indent="-228600" eaLnBrk="0" hangingPunct="0">
                        <a:spcBef>
                          <a:spcPct val="20000"/>
                        </a:spcBef>
                        <a:tabLst>
                          <a:tab pos="400050" algn="l"/>
                        </a:tabLst>
                        <a:defRPr>
                          <a:solidFill>
                            <a:schemeClr val="tx1"/>
                          </a:solidFill>
                          <a:latin typeface="Arial" charset="0"/>
                          <a:cs typeface="Arial" charset="0"/>
                        </a:defRPr>
                      </a:lvl4pPr>
                      <a:lvl5pPr marL="2057400" indent="-228600" eaLnBrk="0" hangingPunct="0">
                        <a:spcBef>
                          <a:spcPct val="20000"/>
                        </a:spcBef>
                        <a:tabLst>
                          <a:tab pos="400050" algn="l"/>
                        </a:tabLst>
                        <a:defRPr>
                          <a:solidFill>
                            <a:schemeClr val="tx1"/>
                          </a:solidFill>
                          <a:latin typeface="Arial" charset="0"/>
                          <a:cs typeface="Arial" charset="0"/>
                        </a:defRPr>
                      </a:lvl5pPr>
                      <a:lvl6pPr marL="2514600" indent="-228600" eaLnBrk="0" fontAlgn="base" hangingPunct="0">
                        <a:spcBef>
                          <a:spcPct val="20000"/>
                        </a:spcBef>
                        <a:spcAft>
                          <a:spcPct val="0"/>
                        </a:spcAft>
                        <a:tabLst>
                          <a:tab pos="400050" algn="l"/>
                        </a:tabLst>
                        <a:defRPr>
                          <a:solidFill>
                            <a:schemeClr val="tx1"/>
                          </a:solidFill>
                          <a:latin typeface="Arial" charset="0"/>
                          <a:cs typeface="Arial" charset="0"/>
                        </a:defRPr>
                      </a:lvl6pPr>
                      <a:lvl7pPr marL="2971800" indent="-228600" eaLnBrk="0" fontAlgn="base" hangingPunct="0">
                        <a:spcBef>
                          <a:spcPct val="20000"/>
                        </a:spcBef>
                        <a:spcAft>
                          <a:spcPct val="0"/>
                        </a:spcAft>
                        <a:tabLst>
                          <a:tab pos="400050" algn="l"/>
                        </a:tabLst>
                        <a:defRPr>
                          <a:solidFill>
                            <a:schemeClr val="tx1"/>
                          </a:solidFill>
                          <a:latin typeface="Arial" charset="0"/>
                          <a:cs typeface="Arial" charset="0"/>
                        </a:defRPr>
                      </a:lvl7pPr>
                      <a:lvl8pPr marL="3429000" indent="-228600" eaLnBrk="0" fontAlgn="base" hangingPunct="0">
                        <a:spcBef>
                          <a:spcPct val="20000"/>
                        </a:spcBef>
                        <a:spcAft>
                          <a:spcPct val="0"/>
                        </a:spcAft>
                        <a:tabLst>
                          <a:tab pos="400050" algn="l"/>
                        </a:tabLst>
                        <a:defRPr>
                          <a:solidFill>
                            <a:schemeClr val="tx1"/>
                          </a:solidFill>
                          <a:latin typeface="Arial" charset="0"/>
                          <a:cs typeface="Arial" charset="0"/>
                        </a:defRPr>
                      </a:lvl8pPr>
                      <a:lvl9pPr marL="3886200" indent="-228600" eaLnBrk="0" fontAlgn="base" hangingPunct="0">
                        <a:spcBef>
                          <a:spcPct val="20000"/>
                        </a:spcBef>
                        <a:spcAft>
                          <a:spcPct val="0"/>
                        </a:spcAft>
                        <a:tabLst>
                          <a:tab pos="400050" algn="l"/>
                        </a:tabLst>
                        <a:defRPr>
                          <a:solidFill>
                            <a:schemeClr val="tx1"/>
                          </a:solidFill>
                          <a:latin typeface="Arial" charset="0"/>
                          <a:cs typeface="Arial"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tab pos="400050" algn="l"/>
                        </a:tabLst>
                      </a:pPr>
                      <a:endParaRPr kumimoji="0" lang="vi-VN"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marL="533400" indent="-53340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vi-VN"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r>
            </a:tbl>
          </a:graphicData>
        </a:graphic>
      </p:graphicFrame>
      <p:sp>
        <p:nvSpPr>
          <p:cNvPr id="6160" name="Text Box 25"/>
          <p:cNvSpPr txBox="1">
            <a:spLocks noChangeArrowheads="1"/>
          </p:cNvSpPr>
          <p:nvPr/>
        </p:nvSpPr>
        <p:spPr bwMode="auto">
          <a:xfrm>
            <a:off x="0" y="2143125"/>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2800" b="1">
                <a:solidFill>
                  <a:srgbClr val="002060"/>
                </a:solidFill>
                <a:latin typeface="Times New Roman" pitchFamily="18" charset="0"/>
                <a:cs typeface="Times New Roman" pitchFamily="18" charset="0"/>
              </a:rPr>
              <a:t> </a:t>
            </a:r>
            <a:r>
              <a:rPr lang="vi-VN" altLang="cs-CZ" sz="2800" b="1">
                <a:solidFill>
                  <a:srgbClr val="002060"/>
                </a:solidFill>
                <a:latin typeface="Times New Roman" pitchFamily="18" charset="0"/>
                <a:cs typeface="Times New Roman" pitchFamily="18" charset="0"/>
              </a:rPr>
              <a:t>2.</a:t>
            </a:r>
            <a:r>
              <a:rPr lang="en-US" altLang="cs-CZ" sz="2800" b="1">
                <a:solidFill>
                  <a:srgbClr val="002060"/>
                </a:solidFill>
                <a:latin typeface="Times New Roman" pitchFamily="18" charset="0"/>
                <a:cs typeface="Times New Roman" pitchFamily="18" charset="0"/>
              </a:rPr>
              <a:t>Người lớn đánh trâu ra cày.</a:t>
            </a:r>
            <a:endParaRPr lang="en-US" altLang="cs-CZ" sz="2800">
              <a:solidFill>
                <a:srgbClr val="002060"/>
              </a:solidFill>
              <a:latin typeface="Times New Roman" pitchFamily="18" charset="0"/>
              <a:cs typeface="Times New Roman" pitchFamily="18" charset="0"/>
            </a:endParaRPr>
          </a:p>
        </p:txBody>
      </p:sp>
      <p:sp>
        <p:nvSpPr>
          <p:cNvPr id="6161" name="Text Box 26"/>
          <p:cNvSpPr txBox="1">
            <a:spLocks noChangeArrowheads="1"/>
          </p:cNvSpPr>
          <p:nvPr/>
        </p:nvSpPr>
        <p:spPr bwMode="auto">
          <a:xfrm>
            <a:off x="0" y="2828925"/>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cs-CZ" sz="2800" b="1">
                <a:solidFill>
                  <a:srgbClr val="002060"/>
                </a:solidFill>
                <a:latin typeface="Times New Roman" pitchFamily="18" charset="0"/>
                <a:cs typeface="Times New Roman" pitchFamily="18" charset="0"/>
              </a:rPr>
              <a:t> </a:t>
            </a:r>
            <a:r>
              <a:rPr lang="vi-VN" altLang="cs-CZ" sz="2800" b="1">
                <a:solidFill>
                  <a:srgbClr val="002060"/>
                </a:solidFill>
                <a:latin typeface="Times New Roman" pitchFamily="18" charset="0"/>
                <a:cs typeface="Times New Roman" pitchFamily="18" charset="0"/>
              </a:rPr>
              <a:t>3.</a:t>
            </a:r>
            <a:r>
              <a:rPr lang="en-US" altLang="cs-CZ" sz="2800" b="1">
                <a:solidFill>
                  <a:srgbClr val="002060"/>
                </a:solidFill>
                <a:latin typeface="Times New Roman" pitchFamily="18" charset="0"/>
                <a:cs typeface="Times New Roman" pitchFamily="18" charset="0"/>
              </a:rPr>
              <a:t>Các cụ già nhặt cỏ, đốt lá.</a:t>
            </a:r>
          </a:p>
        </p:txBody>
      </p:sp>
      <p:sp>
        <p:nvSpPr>
          <p:cNvPr id="6162" name="Text Box 29"/>
          <p:cNvSpPr txBox="1">
            <a:spLocks noChangeArrowheads="1"/>
          </p:cNvSpPr>
          <p:nvPr/>
        </p:nvSpPr>
        <p:spPr bwMode="auto">
          <a:xfrm>
            <a:off x="0" y="3590925"/>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2800" b="1">
                <a:solidFill>
                  <a:srgbClr val="002060"/>
                </a:solidFill>
                <a:latin typeface="Times New Roman" pitchFamily="18" charset="0"/>
                <a:cs typeface="Times New Roman" pitchFamily="18" charset="0"/>
              </a:rPr>
              <a:t> </a:t>
            </a:r>
            <a:r>
              <a:rPr lang="vi-VN" altLang="cs-CZ" sz="2800" b="1">
                <a:solidFill>
                  <a:srgbClr val="002060"/>
                </a:solidFill>
                <a:latin typeface="Times New Roman" pitchFamily="18" charset="0"/>
                <a:cs typeface="Times New Roman" pitchFamily="18" charset="0"/>
              </a:rPr>
              <a:t>4.</a:t>
            </a:r>
            <a:r>
              <a:rPr lang="en-US" altLang="cs-CZ" sz="2800" b="1">
                <a:solidFill>
                  <a:srgbClr val="002060"/>
                </a:solidFill>
                <a:latin typeface="Times New Roman" pitchFamily="18" charset="0"/>
                <a:cs typeface="Times New Roman" pitchFamily="18" charset="0"/>
              </a:rPr>
              <a:t>Mấy chú bé bắc bếp thổi cơm.</a:t>
            </a:r>
            <a:endParaRPr lang="en-US" altLang="cs-CZ" sz="2800">
              <a:solidFill>
                <a:srgbClr val="002060"/>
              </a:solidFill>
              <a:latin typeface="Times New Roman" pitchFamily="18" charset="0"/>
              <a:cs typeface="Times New Roman" pitchFamily="18" charset="0"/>
            </a:endParaRPr>
          </a:p>
        </p:txBody>
      </p:sp>
      <p:sp>
        <p:nvSpPr>
          <p:cNvPr id="6163" name="Text Box 32"/>
          <p:cNvSpPr txBox="1">
            <a:spLocks noChangeArrowheads="1"/>
          </p:cNvSpPr>
          <p:nvPr/>
        </p:nvSpPr>
        <p:spPr bwMode="auto">
          <a:xfrm>
            <a:off x="0" y="4352925"/>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2800" b="1">
                <a:solidFill>
                  <a:srgbClr val="002060"/>
                </a:solidFill>
                <a:latin typeface="Times New Roman" pitchFamily="18" charset="0"/>
                <a:cs typeface="Times New Roman" pitchFamily="18" charset="0"/>
              </a:rPr>
              <a:t> </a:t>
            </a:r>
            <a:r>
              <a:rPr lang="vi-VN" altLang="cs-CZ" sz="2800" b="1">
                <a:solidFill>
                  <a:srgbClr val="002060"/>
                </a:solidFill>
                <a:latin typeface="Times New Roman" pitchFamily="18" charset="0"/>
                <a:cs typeface="Times New Roman" pitchFamily="18" charset="0"/>
              </a:rPr>
              <a:t>5.</a:t>
            </a:r>
            <a:r>
              <a:rPr lang="en-US" altLang="cs-CZ" sz="2800" b="1">
                <a:solidFill>
                  <a:srgbClr val="002060"/>
                </a:solidFill>
                <a:latin typeface="Times New Roman" pitchFamily="18" charset="0"/>
                <a:cs typeface="Times New Roman" pitchFamily="18" charset="0"/>
              </a:rPr>
              <a:t>Các bà mẹ</a:t>
            </a:r>
            <a:endParaRPr lang="en-US" altLang="cs-CZ" sz="2800">
              <a:solidFill>
                <a:srgbClr val="002060"/>
              </a:solidFill>
              <a:latin typeface="Times New Roman" pitchFamily="18" charset="0"/>
              <a:cs typeface="Times New Roman" pitchFamily="18" charset="0"/>
            </a:endParaRPr>
          </a:p>
        </p:txBody>
      </p:sp>
      <p:sp>
        <p:nvSpPr>
          <p:cNvPr id="6164" name="Text Box 35"/>
          <p:cNvSpPr txBox="1">
            <a:spLocks noChangeArrowheads="1"/>
          </p:cNvSpPr>
          <p:nvPr/>
        </p:nvSpPr>
        <p:spPr bwMode="auto">
          <a:xfrm>
            <a:off x="76200" y="511492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vi-VN" altLang="cs-CZ" sz="2800" b="1">
                <a:solidFill>
                  <a:srgbClr val="002060"/>
                </a:solidFill>
                <a:latin typeface="Times New Roman" pitchFamily="18" charset="0"/>
                <a:cs typeface="Times New Roman" pitchFamily="18" charset="0"/>
              </a:rPr>
              <a:t>6.</a:t>
            </a:r>
            <a:r>
              <a:rPr lang="en-US" altLang="cs-CZ" sz="2800" b="1">
                <a:solidFill>
                  <a:srgbClr val="002060"/>
                </a:solidFill>
                <a:latin typeface="Times New Roman" pitchFamily="18" charset="0"/>
                <a:cs typeface="Times New Roman" pitchFamily="18" charset="0"/>
              </a:rPr>
              <a:t>Các em bé ngủ khì trên lưng mẹ.</a:t>
            </a:r>
            <a:endParaRPr lang="en-US" altLang="cs-CZ" sz="2800">
              <a:solidFill>
                <a:srgbClr val="002060"/>
              </a:solidFill>
              <a:latin typeface="Times New Roman" pitchFamily="18" charset="0"/>
              <a:cs typeface="Times New Roman" pitchFamily="18" charset="0"/>
            </a:endParaRPr>
          </a:p>
        </p:txBody>
      </p:sp>
      <p:sp>
        <p:nvSpPr>
          <p:cNvPr id="6165" name="Text Box 38"/>
          <p:cNvSpPr txBox="1">
            <a:spLocks noChangeArrowheads="1"/>
          </p:cNvSpPr>
          <p:nvPr/>
        </p:nvSpPr>
        <p:spPr bwMode="auto">
          <a:xfrm>
            <a:off x="0" y="5867400"/>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2800" b="1">
                <a:solidFill>
                  <a:srgbClr val="002060"/>
                </a:solidFill>
                <a:latin typeface="Times New Roman" pitchFamily="18" charset="0"/>
                <a:cs typeface="Times New Roman" pitchFamily="18" charset="0"/>
              </a:rPr>
              <a:t> </a:t>
            </a:r>
            <a:r>
              <a:rPr lang="vi-VN" altLang="cs-CZ" sz="2800" b="1">
                <a:solidFill>
                  <a:srgbClr val="002060"/>
                </a:solidFill>
                <a:latin typeface="Times New Roman" pitchFamily="18" charset="0"/>
                <a:cs typeface="Times New Roman" pitchFamily="18" charset="0"/>
              </a:rPr>
              <a:t>7.</a:t>
            </a:r>
            <a:r>
              <a:rPr lang="en-US" altLang="cs-CZ" sz="2800" b="1">
                <a:solidFill>
                  <a:srgbClr val="002060"/>
                </a:solidFill>
                <a:latin typeface="Times New Roman" pitchFamily="18" charset="0"/>
                <a:cs typeface="Times New Roman" pitchFamily="18" charset="0"/>
              </a:rPr>
              <a:t>Lũ chó sủa om cả rừng.</a:t>
            </a:r>
            <a:endParaRPr lang="en-US" altLang="cs-CZ" sz="2800">
              <a:solidFill>
                <a:srgbClr val="002060"/>
              </a:solidFill>
              <a:latin typeface="Times New Roman" pitchFamily="18" charset="0"/>
              <a:cs typeface="Times New Roman" pitchFamily="18" charset="0"/>
            </a:endParaRPr>
          </a:p>
        </p:txBody>
      </p:sp>
      <p:sp>
        <p:nvSpPr>
          <p:cNvPr id="6166" name="TextBox 10"/>
          <p:cNvSpPr txBox="1">
            <a:spLocks noChangeArrowheads="1"/>
          </p:cNvSpPr>
          <p:nvPr/>
        </p:nvSpPr>
        <p:spPr bwMode="auto">
          <a:xfrm>
            <a:off x="76200" y="145732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800" b="1">
                <a:solidFill>
                  <a:srgbClr val="002060"/>
                </a:solidFill>
                <a:latin typeface="Times New Roman" pitchFamily="18" charset="0"/>
                <a:cs typeface="Times New Roman" pitchFamily="18" charset="0"/>
              </a:rPr>
              <a:t>1.</a:t>
            </a:r>
            <a:r>
              <a:rPr lang="en-US" altLang="cs-CZ" sz="2800" b="1">
                <a:solidFill>
                  <a:srgbClr val="002060"/>
                </a:solidFill>
                <a:latin typeface="Times New Roman" pitchFamily="18" charset="0"/>
                <a:cs typeface="Times New Roman" pitchFamily="18" charset="0"/>
              </a:rPr>
              <a:t>Trên nương, mỗi người một việc. </a:t>
            </a:r>
            <a:endParaRPr lang="cs-CZ" altLang="cs-CZ" sz="2800">
              <a:solidFill>
                <a:srgbClr val="002060"/>
              </a:solidFill>
              <a:latin typeface="Times New Roman" pitchFamily="18" charset="0"/>
              <a:cs typeface="Times New Roman" pitchFamily="18" charset="0"/>
            </a:endParaRPr>
          </a:p>
        </p:txBody>
      </p:sp>
      <p:sp>
        <p:nvSpPr>
          <p:cNvPr id="6167" name="TextBox 18"/>
          <p:cNvSpPr txBox="1">
            <a:spLocks noChangeArrowheads="1"/>
          </p:cNvSpPr>
          <p:nvPr/>
        </p:nvSpPr>
        <p:spPr bwMode="auto">
          <a:xfrm>
            <a:off x="7599363" y="2174875"/>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6168" name="TextBox 19"/>
          <p:cNvSpPr txBox="1">
            <a:spLocks noChangeArrowheads="1"/>
          </p:cNvSpPr>
          <p:nvPr/>
        </p:nvSpPr>
        <p:spPr bwMode="auto">
          <a:xfrm>
            <a:off x="7593013" y="2967038"/>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6169" name="TextBox 20"/>
          <p:cNvSpPr txBox="1">
            <a:spLocks noChangeArrowheads="1"/>
          </p:cNvSpPr>
          <p:nvPr/>
        </p:nvSpPr>
        <p:spPr bwMode="auto">
          <a:xfrm>
            <a:off x="7585075" y="3805238"/>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6170" name="TextBox 21"/>
          <p:cNvSpPr txBox="1">
            <a:spLocks noChangeArrowheads="1"/>
          </p:cNvSpPr>
          <p:nvPr/>
        </p:nvSpPr>
        <p:spPr bwMode="auto">
          <a:xfrm>
            <a:off x="7593013" y="4567238"/>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6171" name="TextBox 22"/>
          <p:cNvSpPr txBox="1">
            <a:spLocks noChangeArrowheads="1"/>
          </p:cNvSpPr>
          <p:nvPr/>
        </p:nvSpPr>
        <p:spPr bwMode="auto">
          <a:xfrm>
            <a:off x="7605713" y="5329238"/>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6172" name="TextBox 23"/>
          <p:cNvSpPr txBox="1">
            <a:spLocks noChangeArrowheads="1"/>
          </p:cNvSpPr>
          <p:nvPr/>
        </p:nvSpPr>
        <p:spPr bwMode="auto">
          <a:xfrm>
            <a:off x="7593013" y="6019800"/>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6173" name="TextBox 24"/>
          <p:cNvSpPr txBox="1">
            <a:spLocks noChangeArrowheads="1"/>
          </p:cNvSpPr>
          <p:nvPr/>
        </p:nvSpPr>
        <p:spPr bwMode="auto">
          <a:xfrm>
            <a:off x="7613650" y="1443038"/>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27" name="TextBox 26"/>
          <p:cNvSpPr txBox="1">
            <a:spLocks noChangeArrowheads="1"/>
          </p:cNvSpPr>
          <p:nvPr/>
        </p:nvSpPr>
        <p:spPr bwMode="auto">
          <a:xfrm>
            <a:off x="7585075" y="2174875"/>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28" name="TextBox 27"/>
          <p:cNvSpPr txBox="1">
            <a:spLocks noChangeArrowheads="1"/>
          </p:cNvSpPr>
          <p:nvPr/>
        </p:nvSpPr>
        <p:spPr bwMode="auto">
          <a:xfrm>
            <a:off x="7605713" y="2967038"/>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29" name="TextBox 28"/>
          <p:cNvSpPr txBox="1">
            <a:spLocks noChangeArrowheads="1"/>
          </p:cNvSpPr>
          <p:nvPr/>
        </p:nvSpPr>
        <p:spPr bwMode="auto">
          <a:xfrm>
            <a:off x="7585075" y="3805238"/>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30" name="TextBox 29"/>
          <p:cNvSpPr txBox="1">
            <a:spLocks noChangeArrowheads="1"/>
          </p:cNvSpPr>
          <p:nvPr/>
        </p:nvSpPr>
        <p:spPr bwMode="auto">
          <a:xfrm>
            <a:off x="7599363" y="4567238"/>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31" name="TextBox 30"/>
          <p:cNvSpPr txBox="1">
            <a:spLocks noChangeArrowheads="1"/>
          </p:cNvSpPr>
          <p:nvPr/>
        </p:nvSpPr>
        <p:spPr bwMode="auto">
          <a:xfrm>
            <a:off x="7613650" y="5329238"/>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32" name="TextBox 31"/>
          <p:cNvSpPr txBox="1">
            <a:spLocks noChangeArrowheads="1"/>
          </p:cNvSpPr>
          <p:nvPr/>
        </p:nvSpPr>
        <p:spPr bwMode="auto">
          <a:xfrm>
            <a:off x="7585075" y="6019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6180" name="TextBox 18"/>
          <p:cNvSpPr txBox="1">
            <a:spLocks noChangeArrowheads="1"/>
          </p:cNvSpPr>
          <p:nvPr/>
        </p:nvSpPr>
        <p:spPr bwMode="auto">
          <a:xfrm>
            <a:off x="5943600" y="1447800"/>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34" name="TextBox 33"/>
          <p:cNvSpPr txBox="1">
            <a:spLocks noChangeArrowheads="1"/>
          </p:cNvSpPr>
          <p:nvPr/>
        </p:nvSpPr>
        <p:spPr bwMode="auto">
          <a:xfrm>
            <a:off x="5943600" y="1447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6182" name="TextBox 18"/>
          <p:cNvSpPr txBox="1">
            <a:spLocks noChangeArrowheads="1"/>
          </p:cNvSpPr>
          <p:nvPr/>
        </p:nvSpPr>
        <p:spPr bwMode="auto">
          <a:xfrm>
            <a:off x="5922963" y="2205038"/>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39" name="TextBox 38"/>
          <p:cNvSpPr txBox="1">
            <a:spLocks noChangeArrowheads="1"/>
          </p:cNvSpPr>
          <p:nvPr/>
        </p:nvSpPr>
        <p:spPr bwMode="auto">
          <a:xfrm>
            <a:off x="5908675" y="2205038"/>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6184" name="TextBox 19"/>
          <p:cNvSpPr txBox="1">
            <a:spLocks noChangeArrowheads="1"/>
          </p:cNvSpPr>
          <p:nvPr/>
        </p:nvSpPr>
        <p:spPr bwMode="auto">
          <a:xfrm>
            <a:off x="5951538" y="3013075"/>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6185" name="TextBox 20"/>
          <p:cNvSpPr txBox="1">
            <a:spLocks noChangeArrowheads="1"/>
          </p:cNvSpPr>
          <p:nvPr/>
        </p:nvSpPr>
        <p:spPr bwMode="auto">
          <a:xfrm>
            <a:off x="5943600" y="3775075"/>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6186" name="TextBox 21"/>
          <p:cNvSpPr txBox="1">
            <a:spLocks noChangeArrowheads="1"/>
          </p:cNvSpPr>
          <p:nvPr/>
        </p:nvSpPr>
        <p:spPr bwMode="auto">
          <a:xfrm>
            <a:off x="5951538" y="4537075"/>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6187" name="TextBox 22"/>
          <p:cNvSpPr txBox="1">
            <a:spLocks noChangeArrowheads="1"/>
          </p:cNvSpPr>
          <p:nvPr/>
        </p:nvSpPr>
        <p:spPr bwMode="auto">
          <a:xfrm>
            <a:off x="5964238" y="5299075"/>
            <a:ext cx="6096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6188" name="TextBox 23"/>
          <p:cNvSpPr txBox="1">
            <a:spLocks noChangeArrowheads="1"/>
          </p:cNvSpPr>
          <p:nvPr/>
        </p:nvSpPr>
        <p:spPr bwMode="auto">
          <a:xfrm>
            <a:off x="5951538" y="6049963"/>
            <a:ext cx="60960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b="1">
              <a:solidFill>
                <a:srgbClr val="FF0000"/>
              </a:solidFill>
              <a:latin typeface="Times New Roman" pitchFamily="18" charset="0"/>
              <a:cs typeface="Times New Roman" pitchFamily="18" charset="0"/>
            </a:endParaRPr>
          </a:p>
        </p:txBody>
      </p:sp>
      <p:sp>
        <p:nvSpPr>
          <p:cNvPr id="48" name="TextBox 47"/>
          <p:cNvSpPr txBox="1">
            <a:spLocks noChangeArrowheads="1"/>
          </p:cNvSpPr>
          <p:nvPr/>
        </p:nvSpPr>
        <p:spPr bwMode="auto">
          <a:xfrm>
            <a:off x="5964238" y="3013075"/>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49" name="TextBox 48"/>
          <p:cNvSpPr txBox="1">
            <a:spLocks noChangeArrowheads="1"/>
          </p:cNvSpPr>
          <p:nvPr/>
        </p:nvSpPr>
        <p:spPr bwMode="auto">
          <a:xfrm>
            <a:off x="5943600" y="3775075"/>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50" name="TextBox 49"/>
          <p:cNvSpPr txBox="1">
            <a:spLocks noChangeArrowheads="1"/>
          </p:cNvSpPr>
          <p:nvPr/>
        </p:nvSpPr>
        <p:spPr bwMode="auto">
          <a:xfrm>
            <a:off x="5957888" y="4537075"/>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51" name="TextBox 50"/>
          <p:cNvSpPr txBox="1">
            <a:spLocks noChangeArrowheads="1"/>
          </p:cNvSpPr>
          <p:nvPr/>
        </p:nvSpPr>
        <p:spPr bwMode="auto">
          <a:xfrm>
            <a:off x="5972175" y="5299075"/>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52" name="TextBox 51"/>
          <p:cNvSpPr txBox="1">
            <a:spLocks noChangeArrowheads="1"/>
          </p:cNvSpPr>
          <p:nvPr/>
        </p:nvSpPr>
        <p:spPr bwMode="auto">
          <a:xfrm>
            <a:off x="5943600" y="60499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cs-CZ" sz="2400" b="1">
                <a:solidFill>
                  <a:srgbClr val="FF0000"/>
                </a:solidFill>
                <a:latin typeface="Times New Roman" pitchFamily="18" charset="0"/>
                <a:cs typeface="Times New Roman" pitchFamily="18" charset="0"/>
              </a:rPr>
              <a:t>x</a:t>
            </a:r>
            <a:endParaRPr lang="cs-CZ" altLang="cs-CZ" sz="2400" b="1">
              <a:solidFill>
                <a:srgbClr val="FF0000"/>
              </a:solidFill>
              <a:latin typeface="Times New Roman" pitchFamily="18" charset="0"/>
              <a:cs typeface="Times New Roman" pitchFamily="18" charset="0"/>
            </a:endParaRPr>
          </a:p>
        </p:txBody>
      </p:sp>
      <p:sp>
        <p:nvSpPr>
          <p:cNvPr id="2" name="TextBox 1"/>
          <p:cNvSpPr txBox="1">
            <a:spLocks noChangeArrowheads="1"/>
          </p:cNvSpPr>
          <p:nvPr/>
        </p:nvSpPr>
        <p:spPr bwMode="auto">
          <a:xfrm>
            <a:off x="5748338" y="533400"/>
            <a:ext cx="111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vi-VN" altLang="cs-CZ" sz="2400" b="1">
                <a:solidFill>
                  <a:srgbClr val="0000FF"/>
                </a:solidFill>
                <a:latin typeface="Times New Roman" pitchFamily="18" charset="0"/>
                <a:cs typeface="Times New Roman" pitchFamily="18" charset="0"/>
              </a:rPr>
              <a:t>Câu kể</a:t>
            </a:r>
            <a:endParaRPr lang="en-US" altLang="cs-CZ" sz="2400" b="1">
              <a:solidFill>
                <a:srgbClr val="0000FF"/>
              </a:solidFill>
              <a:latin typeface="Times New Roman" pitchFamily="18" charset="0"/>
              <a:cs typeface="Times New Roman" pitchFamily="18" charset="0"/>
            </a:endParaRPr>
          </a:p>
        </p:txBody>
      </p:sp>
      <p:sp>
        <p:nvSpPr>
          <p:cNvPr id="3" name="TextBox 2"/>
          <p:cNvSpPr txBox="1">
            <a:spLocks noChangeArrowheads="1"/>
          </p:cNvSpPr>
          <p:nvPr/>
        </p:nvSpPr>
        <p:spPr bwMode="auto">
          <a:xfrm>
            <a:off x="7285038" y="390525"/>
            <a:ext cx="155416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vi-VN" altLang="cs-CZ" sz="2400" b="1">
                <a:solidFill>
                  <a:srgbClr val="0000FF"/>
                </a:solidFill>
                <a:latin typeface="Times New Roman" pitchFamily="18" charset="0"/>
                <a:cs typeface="Times New Roman" pitchFamily="18" charset="0"/>
              </a:rPr>
              <a:t>Câu kiểu: </a:t>
            </a:r>
          </a:p>
          <a:p>
            <a:pPr algn="ctr" eaLnBrk="1" hangingPunct="1">
              <a:buFontTx/>
              <a:buNone/>
            </a:pPr>
            <a:r>
              <a:rPr lang="vi-VN" altLang="cs-CZ" sz="2400" b="1">
                <a:solidFill>
                  <a:srgbClr val="0000FF"/>
                </a:solidFill>
                <a:latin typeface="Times New Roman" pitchFamily="18" charset="0"/>
                <a:cs typeface="Times New Roman" pitchFamily="18" charset="0"/>
              </a:rPr>
              <a:t>Ai làm gì?</a:t>
            </a:r>
            <a:endParaRPr lang="en-US" altLang="cs-CZ" sz="2400" b="1">
              <a:solidFill>
                <a:srgbClr val="0000FF"/>
              </a:solidFill>
              <a:latin typeface="Times New Roman" pitchFamily="18" charset="0"/>
              <a:cs typeface="Times New Roman" pitchFamily="18" charset="0"/>
            </a:endParaRPr>
          </a:p>
        </p:txBody>
      </p:sp>
      <p:sp>
        <p:nvSpPr>
          <p:cNvPr id="6196" name="TextBox 3">
            <a:hlinkClick r:id="rId2" action="ppaction://hlinksldjump"/>
          </p:cNvPr>
          <p:cNvSpPr txBox="1">
            <a:spLocks noChangeArrowheads="1"/>
          </p:cNvSpPr>
          <p:nvPr/>
        </p:nvSpPr>
        <p:spPr bwMode="auto">
          <a:xfrm>
            <a:off x="2057400" y="4370388"/>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sz="2800" b="1">
                <a:solidFill>
                  <a:srgbClr val="002060"/>
                </a:solidFill>
                <a:latin typeface="Times New Roman" pitchFamily="18" charset="0"/>
                <a:cs typeface="Times New Roman" pitchFamily="18" charset="0"/>
              </a:rPr>
              <a:t>tra ngô.</a:t>
            </a:r>
            <a:endParaRPr lang="en-US" altLang="cs-CZ"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22033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barn(inVertical)">
                                      <p:cBhvr>
                                        <p:cTn id="16" dur="500"/>
                                        <p:tgtEl>
                                          <p:spTgt spid="5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arn(inVertical)">
                                      <p:cBhvr>
                                        <p:cTn id="19" dur="500"/>
                                        <p:tgtEl>
                                          <p:spTgt spid="5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4" grpId="0"/>
      <p:bldP spid="39" grpId="0"/>
      <p:bldP spid="48" grpId="0"/>
      <p:bldP spid="49" grpId="0"/>
      <p:bldP spid="50" grpId="0"/>
      <p:bldP spid="51" grpId="0"/>
      <p:bldP spid="52"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175" y="1947863"/>
            <a:ext cx="2328863" cy="838200"/>
          </a:xfrm>
        </p:spPr>
        <p:txBody>
          <a:bodyPr/>
          <a:lstStyle/>
          <a:p>
            <a:pPr marL="0" indent="0" eaLnBrk="1" hangingPunct="1">
              <a:buFontTx/>
              <a:buNone/>
            </a:pPr>
            <a:r>
              <a:rPr lang="vi-VN" altLang="cs-CZ" sz="3600" b="1" smtClean="0">
                <a:solidFill>
                  <a:srgbClr val="002060"/>
                </a:solidFill>
                <a:latin typeface="Times New Roman" pitchFamily="18" charset="0"/>
                <a:cs typeface="Times New Roman" pitchFamily="18" charset="0"/>
              </a:rPr>
              <a:t> </a:t>
            </a:r>
            <a:r>
              <a:rPr lang="en-US" altLang="cs-CZ" sz="3600" b="1" smtClean="0">
                <a:solidFill>
                  <a:srgbClr val="002060"/>
                </a:solidFill>
                <a:latin typeface="Times New Roman" pitchFamily="18" charset="0"/>
                <a:cs typeface="Times New Roman" pitchFamily="18" charset="0"/>
              </a:rPr>
              <a:t>Người lớn</a:t>
            </a:r>
            <a:endParaRPr lang="cs-CZ" altLang="cs-CZ" sz="3600" smtClean="0">
              <a:solidFill>
                <a:srgbClr val="002060"/>
              </a:solidFill>
              <a:latin typeface="Times New Roman" pitchFamily="18" charset="0"/>
              <a:cs typeface="Times New Roman" pitchFamily="18" charset="0"/>
            </a:endParaRPr>
          </a:p>
        </p:txBody>
      </p:sp>
      <p:sp>
        <p:nvSpPr>
          <p:cNvPr id="4" name="TextBox 3"/>
          <p:cNvSpPr txBox="1"/>
          <p:nvPr/>
        </p:nvSpPr>
        <p:spPr>
          <a:xfrm>
            <a:off x="3352800" y="1944688"/>
            <a:ext cx="3657600" cy="646112"/>
          </a:xfrm>
          <a:prstGeom prst="rect">
            <a:avLst/>
          </a:prstGeom>
          <a:noFill/>
        </p:spPr>
        <p:txBody>
          <a:bodyPr>
            <a:spAutoFit/>
          </a:bodyPr>
          <a:lstStyle/>
          <a:p>
            <a:pPr>
              <a:spcBef>
                <a:spcPct val="20000"/>
              </a:spcBef>
              <a:defRPr/>
            </a:pPr>
            <a:r>
              <a:rPr lang="en-US" altLang="cs-CZ" sz="3600" b="1" kern="0" dirty="0" err="1">
                <a:solidFill>
                  <a:srgbClr val="002060"/>
                </a:solidFill>
                <a:latin typeface="Times New Roman" panose="02020603050405020304" pitchFamily="18" charset="0"/>
                <a:cs typeface="Times New Roman" panose="02020603050405020304" pitchFamily="18" charset="0"/>
              </a:rPr>
              <a:t>đánh</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trâu</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ra</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cày</a:t>
            </a:r>
            <a:r>
              <a:rPr lang="vi-VN" altLang="cs-CZ" sz="3600" b="1" kern="0" dirty="0">
                <a:solidFill>
                  <a:srgbClr val="002060"/>
                </a:solidFill>
                <a:latin typeface="Times New Roman" panose="02020603050405020304" pitchFamily="18" charset="0"/>
                <a:cs typeface="Times New Roman" panose="02020603050405020304" pitchFamily="18" charset="0"/>
              </a:rPr>
              <a:t>.</a:t>
            </a:r>
            <a:endParaRPr lang="cs-CZ" sz="3600" kern="0" dirty="0">
              <a:solidFill>
                <a:srgbClr val="00206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581400" y="2525713"/>
            <a:ext cx="3179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81400" y="2466975"/>
            <a:ext cx="3179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47800" y="2481263"/>
            <a:ext cx="1763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325438" y="0"/>
            <a:ext cx="89709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800" b="1">
                <a:solidFill>
                  <a:srgbClr val="0070C0"/>
                </a:solidFill>
                <a:latin typeface="Times New Roman" pitchFamily="18" charset="0"/>
                <a:cs typeface="Times New Roman" pitchFamily="18" charset="0"/>
              </a:rPr>
              <a:t> 2.    Gạch hai gạch dưới các từ ngữ chỉ hoạt động, gạch một gạch dưới các từ ngữ chỉ người hoặc vật hoạt động trong những câu văn sau.</a:t>
            </a:r>
            <a:endParaRPr lang="cs-CZ" altLang="cs-CZ" sz="2800" b="1">
              <a:solidFill>
                <a:srgbClr val="0070C0"/>
              </a:solidFill>
              <a:latin typeface="Times New Roman" pitchFamily="18" charset="0"/>
              <a:cs typeface="Times New Roman" pitchFamily="18" charset="0"/>
            </a:endParaRPr>
          </a:p>
        </p:txBody>
      </p:sp>
      <p:cxnSp>
        <p:nvCxnSpPr>
          <p:cNvPr id="13" name="Straight Connector 12"/>
          <p:cNvCxnSpPr/>
          <p:nvPr/>
        </p:nvCxnSpPr>
        <p:spPr>
          <a:xfrm>
            <a:off x="1143000" y="469900"/>
            <a:ext cx="2144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9144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 Box 26"/>
          <p:cNvSpPr txBox="1">
            <a:spLocks noChangeArrowheads="1"/>
          </p:cNvSpPr>
          <p:nvPr/>
        </p:nvSpPr>
        <p:spPr bwMode="auto">
          <a:xfrm>
            <a:off x="1228725" y="2630488"/>
            <a:ext cx="5707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cs-CZ" sz="3600" b="1">
                <a:solidFill>
                  <a:srgbClr val="002060"/>
                </a:solidFill>
                <a:latin typeface="Times New Roman" pitchFamily="18" charset="0"/>
                <a:cs typeface="Times New Roman" pitchFamily="18" charset="0"/>
              </a:rPr>
              <a:t>Các cụ già nhặt cỏ, đốt lá.</a:t>
            </a:r>
          </a:p>
        </p:txBody>
      </p:sp>
      <p:sp>
        <p:nvSpPr>
          <p:cNvPr id="21" name="Text Box 29"/>
          <p:cNvSpPr txBox="1">
            <a:spLocks noChangeArrowheads="1"/>
          </p:cNvSpPr>
          <p:nvPr/>
        </p:nvSpPr>
        <p:spPr bwMode="auto">
          <a:xfrm>
            <a:off x="1228725" y="3313113"/>
            <a:ext cx="678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3600" b="1">
                <a:solidFill>
                  <a:srgbClr val="002060"/>
                </a:solidFill>
                <a:latin typeface="Times New Roman" pitchFamily="18" charset="0"/>
                <a:cs typeface="Times New Roman" pitchFamily="18" charset="0"/>
              </a:rPr>
              <a:t>Mấy chú bé bắc bếp thổi cơm.</a:t>
            </a:r>
            <a:endParaRPr lang="en-US" altLang="cs-CZ" sz="3600">
              <a:solidFill>
                <a:srgbClr val="002060"/>
              </a:solidFill>
              <a:latin typeface="Times New Roman" pitchFamily="18" charset="0"/>
              <a:cs typeface="Times New Roman" pitchFamily="18" charset="0"/>
            </a:endParaRPr>
          </a:p>
        </p:txBody>
      </p:sp>
      <p:sp>
        <p:nvSpPr>
          <p:cNvPr id="22" name="Text Box 32"/>
          <p:cNvSpPr txBox="1">
            <a:spLocks noChangeArrowheads="1"/>
          </p:cNvSpPr>
          <p:nvPr/>
        </p:nvSpPr>
        <p:spPr bwMode="auto">
          <a:xfrm>
            <a:off x="1228725" y="4078288"/>
            <a:ext cx="5116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3600" b="1">
                <a:solidFill>
                  <a:srgbClr val="002060"/>
                </a:solidFill>
                <a:latin typeface="Times New Roman" pitchFamily="18" charset="0"/>
                <a:cs typeface="Times New Roman" pitchFamily="18" charset="0"/>
              </a:rPr>
              <a:t>Các bà mẹ tra ngô.</a:t>
            </a:r>
            <a:endParaRPr lang="en-US" altLang="cs-CZ" sz="3600">
              <a:solidFill>
                <a:srgbClr val="002060"/>
              </a:solidFill>
              <a:latin typeface="Times New Roman" pitchFamily="18" charset="0"/>
              <a:cs typeface="Times New Roman" pitchFamily="18" charset="0"/>
            </a:endParaRPr>
          </a:p>
        </p:txBody>
      </p:sp>
      <p:sp>
        <p:nvSpPr>
          <p:cNvPr id="23" name="Text Box 35"/>
          <p:cNvSpPr txBox="1">
            <a:spLocks noChangeArrowheads="1"/>
          </p:cNvSpPr>
          <p:nvPr/>
        </p:nvSpPr>
        <p:spPr bwMode="auto">
          <a:xfrm>
            <a:off x="1228725" y="4835525"/>
            <a:ext cx="7083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3600" b="1">
                <a:solidFill>
                  <a:srgbClr val="002060"/>
                </a:solidFill>
                <a:latin typeface="Times New Roman" pitchFamily="18" charset="0"/>
                <a:cs typeface="Times New Roman" pitchFamily="18" charset="0"/>
              </a:rPr>
              <a:t>Các em bé ngủ khì trên lưng mẹ.</a:t>
            </a:r>
            <a:endParaRPr lang="en-US" altLang="cs-CZ" sz="3600">
              <a:solidFill>
                <a:srgbClr val="002060"/>
              </a:solidFill>
              <a:latin typeface="Times New Roman" pitchFamily="18" charset="0"/>
              <a:cs typeface="Times New Roman" pitchFamily="18" charset="0"/>
            </a:endParaRPr>
          </a:p>
        </p:txBody>
      </p:sp>
      <p:sp>
        <p:nvSpPr>
          <p:cNvPr id="24" name="Text Box 38"/>
          <p:cNvSpPr txBox="1">
            <a:spLocks noChangeArrowheads="1"/>
          </p:cNvSpPr>
          <p:nvPr/>
        </p:nvSpPr>
        <p:spPr bwMode="auto">
          <a:xfrm>
            <a:off x="1228725" y="5602288"/>
            <a:ext cx="6100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cs-CZ" sz="3600" b="1">
                <a:solidFill>
                  <a:srgbClr val="002060"/>
                </a:solidFill>
                <a:latin typeface="Times New Roman" pitchFamily="18" charset="0"/>
                <a:cs typeface="Times New Roman" pitchFamily="18" charset="0"/>
              </a:rPr>
              <a:t>Lũ chó sủa om cả rừng.</a:t>
            </a:r>
            <a:endParaRPr lang="en-US" altLang="cs-CZ" sz="3600">
              <a:solidFill>
                <a:srgbClr val="002060"/>
              </a:solidFill>
              <a:latin typeface="Times New Roman" pitchFamily="18" charset="0"/>
              <a:cs typeface="Times New Roman" pitchFamily="18" charset="0"/>
            </a:endParaRPr>
          </a:p>
        </p:txBody>
      </p:sp>
      <p:cxnSp>
        <p:nvCxnSpPr>
          <p:cNvPr id="52" name="Straight Connector 51"/>
          <p:cNvCxnSpPr/>
          <p:nvPr/>
        </p:nvCxnSpPr>
        <p:spPr>
          <a:xfrm>
            <a:off x="3581400" y="3200400"/>
            <a:ext cx="266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592513" y="3262313"/>
            <a:ext cx="266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75075" y="3883025"/>
            <a:ext cx="3235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86188" y="3944938"/>
            <a:ext cx="32242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489325" y="5405438"/>
            <a:ext cx="4130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500438" y="5454650"/>
            <a:ext cx="41195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741613" y="6172200"/>
            <a:ext cx="31257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52725" y="6234113"/>
            <a:ext cx="3114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465513" y="4648200"/>
            <a:ext cx="14493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78213" y="4710113"/>
            <a:ext cx="1436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381125" y="3200400"/>
            <a:ext cx="1971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419225" y="3883025"/>
            <a:ext cx="21621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314450" y="4665663"/>
            <a:ext cx="1973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81125" y="5416550"/>
            <a:ext cx="1971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381125" y="6172200"/>
            <a:ext cx="12763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153400" y="490538"/>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78313" y="463550"/>
            <a:ext cx="3646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786063" y="914400"/>
            <a:ext cx="59769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592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1"/>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2"/>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4"/>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par>
                                <p:cTn id="65" presetID="16" presetClass="entr" presetSubtype="21"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arn(inVertical)">
                                      <p:cBhvr>
                                        <p:cTn id="72" dur="500"/>
                                        <p:tgtEl>
                                          <p:spTgt spid="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2"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par>
                                <p:cTn id="78" presetID="22" presetClass="entr" presetSubtype="4" fill="hold" grpId="2"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down)">
                                      <p:cBhvr>
                                        <p:cTn id="80" dur="500"/>
                                        <p:tgtEl>
                                          <p:spTgt spid="21"/>
                                        </p:tgtEl>
                                      </p:cBhvr>
                                    </p:animEffect>
                                  </p:childTnLst>
                                </p:cTn>
                              </p:par>
                              <p:par>
                                <p:cTn id="81" presetID="22" presetClass="entr" presetSubtype="4" fill="hold" grpId="2"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cTn>
                              </p:par>
                              <p:par>
                                <p:cTn id="84" presetID="22" presetClass="entr" presetSubtype="4" fill="hold" grpId="2"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par>
                                <p:cTn id="87" presetID="22" presetClass="entr" presetSubtype="4" fill="hold" grpId="2"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down)">
                                      <p:cBhvr>
                                        <p:cTn id="89" dur="500"/>
                                        <p:tgtEl>
                                          <p:spTgt spid="2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6" presetClass="entr" presetSubtype="21" fill="hold" nodeType="click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barn(inVertical)">
                                      <p:cBhvr>
                                        <p:cTn id="94" dur="500"/>
                                        <p:tgtEl>
                                          <p:spTgt spid="76"/>
                                        </p:tgtEl>
                                      </p:cBhvr>
                                    </p:animEffect>
                                  </p:childTnLst>
                                </p:cTn>
                              </p:par>
                              <p:par>
                                <p:cTn id="95" presetID="16" presetClass="entr" presetSubtype="21"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barn(inVertical)">
                                      <p:cBhvr>
                                        <p:cTn id="97" dur="500"/>
                                        <p:tgtEl>
                                          <p:spTgt spid="52"/>
                                        </p:tgtEl>
                                      </p:cBhvr>
                                    </p:animEffect>
                                  </p:childTnLst>
                                </p:cTn>
                              </p:par>
                              <p:par>
                                <p:cTn id="98" presetID="16" presetClass="entr" presetSubtype="21" fill="hold"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barn(inVertical)">
                                      <p:cBhvr>
                                        <p:cTn id="100" dur="500"/>
                                        <p:tgtEl>
                                          <p:spTgt spid="53"/>
                                        </p:tgtEl>
                                      </p:cBhvr>
                                    </p:animEffect>
                                  </p:childTnLst>
                                </p:cTn>
                              </p:par>
                              <p:par>
                                <p:cTn id="101" presetID="16" presetClass="entr" presetSubtype="21"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barn(inVertical)">
                                      <p:cBhvr>
                                        <p:cTn id="103" dur="500"/>
                                        <p:tgtEl>
                                          <p:spTgt spid="78"/>
                                        </p:tgtEl>
                                      </p:cBhvr>
                                    </p:animEffect>
                                  </p:childTnLst>
                                </p:cTn>
                              </p:par>
                              <p:par>
                                <p:cTn id="104" presetID="16" presetClass="entr" presetSubtype="21" fill="hold" nodeType="with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barn(inVertical)">
                                      <p:cBhvr>
                                        <p:cTn id="106" dur="500"/>
                                        <p:tgtEl>
                                          <p:spTgt spid="55"/>
                                        </p:tgtEl>
                                      </p:cBhvr>
                                    </p:animEffect>
                                  </p:childTnLst>
                                </p:cTn>
                              </p:par>
                              <p:par>
                                <p:cTn id="107" presetID="16" presetClass="entr" presetSubtype="21"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barn(inVertical)">
                                      <p:cBhvr>
                                        <p:cTn id="109" dur="500"/>
                                        <p:tgtEl>
                                          <p:spTgt spid="54"/>
                                        </p:tgtEl>
                                      </p:cBhvr>
                                    </p:animEffect>
                                  </p:childTnLst>
                                </p:cTn>
                              </p:par>
                              <p:par>
                                <p:cTn id="110" presetID="16" presetClass="entr" presetSubtype="21" fill="hold" nodeType="with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barn(inVertical)">
                                      <p:cBhvr>
                                        <p:cTn id="112" dur="500"/>
                                        <p:tgtEl>
                                          <p:spTgt spid="79"/>
                                        </p:tgtEl>
                                      </p:cBhvr>
                                    </p:animEffect>
                                  </p:childTnLst>
                                </p:cTn>
                              </p:par>
                              <p:par>
                                <p:cTn id="113" presetID="16" presetClass="entr" presetSubtype="21" fill="hold"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barn(inVertical)">
                                      <p:cBhvr>
                                        <p:cTn id="115" dur="500"/>
                                        <p:tgtEl>
                                          <p:spTgt spid="66"/>
                                        </p:tgtEl>
                                      </p:cBhvr>
                                    </p:animEffect>
                                  </p:childTnLst>
                                </p:cTn>
                              </p:par>
                              <p:par>
                                <p:cTn id="116" presetID="16" presetClass="entr" presetSubtype="21" fill="hold" nodeType="with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barn(inVertical)">
                                      <p:cBhvr>
                                        <p:cTn id="118" dur="500"/>
                                        <p:tgtEl>
                                          <p:spTgt spid="67"/>
                                        </p:tgtEl>
                                      </p:cBhvr>
                                    </p:animEffect>
                                  </p:childTnLst>
                                </p:cTn>
                              </p:par>
                              <p:par>
                                <p:cTn id="119" presetID="16" presetClass="entr" presetSubtype="21" fill="hold" nodeType="withEffect">
                                  <p:stCondLst>
                                    <p:cond delay="0"/>
                                  </p:stCondLst>
                                  <p:childTnLst>
                                    <p:set>
                                      <p:cBhvr>
                                        <p:cTn id="120" dur="1" fill="hold">
                                          <p:stCondLst>
                                            <p:cond delay="0"/>
                                          </p:stCondLst>
                                        </p:cTn>
                                        <p:tgtEl>
                                          <p:spTgt spid="80"/>
                                        </p:tgtEl>
                                        <p:attrNameLst>
                                          <p:attrName>style.visibility</p:attrName>
                                        </p:attrNameLst>
                                      </p:cBhvr>
                                      <p:to>
                                        <p:strVal val="visible"/>
                                      </p:to>
                                    </p:set>
                                    <p:animEffect transition="in" filter="barn(inVertical)">
                                      <p:cBhvr>
                                        <p:cTn id="121" dur="500"/>
                                        <p:tgtEl>
                                          <p:spTgt spid="80"/>
                                        </p:tgtEl>
                                      </p:cBhvr>
                                    </p:animEffect>
                                  </p:childTnLst>
                                </p:cTn>
                              </p:par>
                              <p:par>
                                <p:cTn id="122" presetID="16" presetClass="entr" presetSubtype="21" fill="hold"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barn(inVertical)">
                                      <p:cBhvr>
                                        <p:cTn id="124" dur="500"/>
                                        <p:tgtEl>
                                          <p:spTgt spid="63"/>
                                        </p:tgtEl>
                                      </p:cBhvr>
                                    </p:animEffect>
                                  </p:childTnLst>
                                </p:cTn>
                              </p:par>
                              <p:par>
                                <p:cTn id="125" presetID="16" presetClass="entr" presetSubtype="21" fill="hold"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barn(inVertical)">
                                      <p:cBhvr>
                                        <p:cTn id="127" dur="500"/>
                                        <p:tgtEl>
                                          <p:spTgt spid="62"/>
                                        </p:tgtEl>
                                      </p:cBhvr>
                                    </p:animEffect>
                                  </p:childTnLst>
                                </p:cTn>
                              </p:par>
                              <p:par>
                                <p:cTn id="128" presetID="16" presetClass="entr" presetSubtype="21" fill="hold" nodeType="withEffect">
                                  <p:stCondLst>
                                    <p:cond delay="0"/>
                                  </p:stCondLst>
                                  <p:childTnLst>
                                    <p:set>
                                      <p:cBhvr>
                                        <p:cTn id="129" dur="1" fill="hold">
                                          <p:stCondLst>
                                            <p:cond delay="0"/>
                                          </p:stCondLst>
                                        </p:cTn>
                                        <p:tgtEl>
                                          <p:spTgt spid="81"/>
                                        </p:tgtEl>
                                        <p:attrNameLst>
                                          <p:attrName>style.visibility</p:attrName>
                                        </p:attrNameLst>
                                      </p:cBhvr>
                                      <p:to>
                                        <p:strVal val="visible"/>
                                      </p:to>
                                    </p:set>
                                    <p:animEffect transition="in" filter="barn(inVertical)">
                                      <p:cBhvr>
                                        <p:cTn id="130" dur="500"/>
                                        <p:tgtEl>
                                          <p:spTgt spid="81"/>
                                        </p:tgtEl>
                                      </p:cBhvr>
                                    </p:animEffect>
                                  </p:childTnLst>
                                </p:cTn>
                              </p:par>
                              <p:par>
                                <p:cTn id="131" presetID="16" presetClass="entr" presetSubtype="21" fill="hold" nodeType="with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barn(inVertical)">
                                      <p:cBhvr>
                                        <p:cTn id="133" dur="500"/>
                                        <p:tgtEl>
                                          <p:spTgt spid="64"/>
                                        </p:tgtEl>
                                      </p:cBhvr>
                                    </p:animEffect>
                                  </p:childTnLst>
                                </p:cTn>
                              </p:par>
                              <p:par>
                                <p:cTn id="134" presetID="16" presetClass="entr" presetSubtype="21" fill="hold" nodeType="with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barn(inVertical)">
                                      <p:cBhvr>
                                        <p:cTn id="1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98" name="Group 54"/>
          <p:cNvGraphicFramePr>
            <a:graphicFrameLocks noGrp="1"/>
          </p:cNvGraphicFramePr>
          <p:nvPr/>
        </p:nvGraphicFramePr>
        <p:xfrm>
          <a:off x="76200" y="304800"/>
          <a:ext cx="8991600" cy="6473833"/>
        </p:xfrm>
        <a:graphic>
          <a:graphicData uri="http://schemas.openxmlformats.org/drawingml/2006/table">
            <a:tbl>
              <a:tblPr/>
              <a:tblGrid>
                <a:gridCol w="4648200"/>
                <a:gridCol w="1905000"/>
                <a:gridCol w="2438400"/>
              </a:tblGrid>
              <a:tr h="1627642">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Câu</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p>
                  </a:txBody>
                  <a:tcPr marT="45729" marB="45729" anchor="ct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vi-VN"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Các t</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ừ </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ngữ</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chỉ</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người</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hay </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vật</a:t>
                      </a:r>
                      <a:endParaRPr kumimoji="0" lang="vi-VN"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hoạt</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động</a:t>
                      </a:r>
                      <a:endPar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T="45729" marB="45729" anchor="ct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vi-VN"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Các t</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ừ </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ngữ</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chỉ</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hoạt</a:t>
                      </a:r>
                      <a:r>
                        <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altLang="cs-CZ"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động</a:t>
                      </a:r>
                      <a:endPar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T="45729" marB="45729"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r>
              <a:tr h="4846183">
                <a:tc>
                  <a:txBody>
                    <a:bodyPr/>
                    <a:lstStyle>
                      <a:lvl1pPr marL="533400" indent="-53340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533400" marR="0" lvl="0" indent="-533400" algn="just" defTabSz="914400" rtl="0" eaLnBrk="1" fontAlgn="base" latinLnBrk="0" hangingPunct="1">
                        <a:lnSpc>
                          <a:spcPct val="100000"/>
                        </a:lnSpc>
                        <a:spcBef>
                          <a:spcPct val="20000"/>
                        </a:spcBef>
                        <a:spcAft>
                          <a:spcPct val="0"/>
                        </a:spcAft>
                        <a:buClrTx/>
                        <a:buSzTx/>
                        <a:buFontTx/>
                        <a:buNone/>
                        <a:tabLst/>
                      </a:pPr>
                      <a:endParaRPr kumimoji="0" lang="vi-VN"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29" marB="45729"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marL="533400" indent="-533400" eaLnBrk="0" hangingPunct="0">
                        <a:spcBef>
                          <a:spcPct val="20000"/>
                        </a:spcBef>
                        <a:tabLst>
                          <a:tab pos="400050" algn="l"/>
                        </a:tabLst>
                        <a:defRPr sz="2800">
                          <a:solidFill>
                            <a:schemeClr val="tx1"/>
                          </a:solidFill>
                          <a:latin typeface="Arial" charset="0"/>
                          <a:cs typeface="Arial" charset="0"/>
                        </a:defRPr>
                      </a:lvl1pPr>
                      <a:lvl2pPr marL="742950" indent="-285750" eaLnBrk="0" hangingPunct="0">
                        <a:spcBef>
                          <a:spcPct val="20000"/>
                        </a:spcBef>
                        <a:tabLst>
                          <a:tab pos="400050" algn="l"/>
                        </a:tabLst>
                        <a:defRPr sz="2400">
                          <a:solidFill>
                            <a:schemeClr val="tx1"/>
                          </a:solidFill>
                          <a:latin typeface="Arial" charset="0"/>
                          <a:cs typeface="Arial" charset="0"/>
                        </a:defRPr>
                      </a:lvl2pPr>
                      <a:lvl3pPr marL="1143000" indent="-228600" eaLnBrk="0" hangingPunct="0">
                        <a:spcBef>
                          <a:spcPct val="20000"/>
                        </a:spcBef>
                        <a:tabLst>
                          <a:tab pos="400050" algn="l"/>
                        </a:tabLst>
                        <a:defRPr sz="2000">
                          <a:solidFill>
                            <a:schemeClr val="tx1"/>
                          </a:solidFill>
                          <a:latin typeface="Arial" charset="0"/>
                          <a:cs typeface="Arial" charset="0"/>
                        </a:defRPr>
                      </a:lvl3pPr>
                      <a:lvl4pPr marL="1600200" indent="-228600" eaLnBrk="0" hangingPunct="0">
                        <a:spcBef>
                          <a:spcPct val="20000"/>
                        </a:spcBef>
                        <a:tabLst>
                          <a:tab pos="400050" algn="l"/>
                        </a:tabLst>
                        <a:defRPr>
                          <a:solidFill>
                            <a:schemeClr val="tx1"/>
                          </a:solidFill>
                          <a:latin typeface="Arial" charset="0"/>
                          <a:cs typeface="Arial" charset="0"/>
                        </a:defRPr>
                      </a:lvl4pPr>
                      <a:lvl5pPr marL="2057400" indent="-228600" eaLnBrk="0" hangingPunct="0">
                        <a:spcBef>
                          <a:spcPct val="20000"/>
                        </a:spcBef>
                        <a:tabLst>
                          <a:tab pos="400050" algn="l"/>
                        </a:tabLst>
                        <a:defRPr>
                          <a:solidFill>
                            <a:schemeClr val="tx1"/>
                          </a:solidFill>
                          <a:latin typeface="Arial" charset="0"/>
                          <a:cs typeface="Arial" charset="0"/>
                        </a:defRPr>
                      </a:lvl5pPr>
                      <a:lvl6pPr marL="2514600" indent="-228600" eaLnBrk="0" fontAlgn="base" hangingPunct="0">
                        <a:spcBef>
                          <a:spcPct val="20000"/>
                        </a:spcBef>
                        <a:spcAft>
                          <a:spcPct val="0"/>
                        </a:spcAft>
                        <a:tabLst>
                          <a:tab pos="400050" algn="l"/>
                        </a:tabLst>
                        <a:defRPr>
                          <a:solidFill>
                            <a:schemeClr val="tx1"/>
                          </a:solidFill>
                          <a:latin typeface="Arial" charset="0"/>
                          <a:cs typeface="Arial" charset="0"/>
                        </a:defRPr>
                      </a:lvl6pPr>
                      <a:lvl7pPr marL="2971800" indent="-228600" eaLnBrk="0" fontAlgn="base" hangingPunct="0">
                        <a:spcBef>
                          <a:spcPct val="20000"/>
                        </a:spcBef>
                        <a:spcAft>
                          <a:spcPct val="0"/>
                        </a:spcAft>
                        <a:tabLst>
                          <a:tab pos="400050" algn="l"/>
                        </a:tabLst>
                        <a:defRPr>
                          <a:solidFill>
                            <a:schemeClr val="tx1"/>
                          </a:solidFill>
                          <a:latin typeface="Arial" charset="0"/>
                          <a:cs typeface="Arial" charset="0"/>
                        </a:defRPr>
                      </a:lvl7pPr>
                      <a:lvl8pPr marL="3429000" indent="-228600" eaLnBrk="0" fontAlgn="base" hangingPunct="0">
                        <a:spcBef>
                          <a:spcPct val="20000"/>
                        </a:spcBef>
                        <a:spcAft>
                          <a:spcPct val="0"/>
                        </a:spcAft>
                        <a:tabLst>
                          <a:tab pos="400050" algn="l"/>
                        </a:tabLst>
                        <a:defRPr>
                          <a:solidFill>
                            <a:schemeClr val="tx1"/>
                          </a:solidFill>
                          <a:latin typeface="Arial" charset="0"/>
                          <a:cs typeface="Arial" charset="0"/>
                        </a:defRPr>
                      </a:lvl8pPr>
                      <a:lvl9pPr marL="3886200" indent="-228600" eaLnBrk="0" fontAlgn="base" hangingPunct="0">
                        <a:spcBef>
                          <a:spcPct val="20000"/>
                        </a:spcBef>
                        <a:spcAft>
                          <a:spcPct val="0"/>
                        </a:spcAft>
                        <a:tabLst>
                          <a:tab pos="400050" algn="l"/>
                        </a:tabLst>
                        <a:defRPr>
                          <a:solidFill>
                            <a:schemeClr val="tx1"/>
                          </a:solidFill>
                          <a:latin typeface="Arial" charset="0"/>
                          <a:cs typeface="Arial"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tab pos="400050" algn="l"/>
                        </a:tabLst>
                      </a:pPr>
                      <a:endParaRPr kumimoji="0" lang="en-US"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29" marB="45729"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c>
                  <a:txBody>
                    <a:bodyPr/>
                    <a:lstStyle>
                      <a:lvl1pPr marL="533400" indent="-53340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vi-VN" altLang="cs-CZ"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T="45729" marB="45729"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noFill/>
                  </a:tcPr>
                </a:tc>
              </a:tr>
            </a:tbl>
          </a:graphicData>
        </a:graphic>
      </p:graphicFrame>
      <p:sp>
        <p:nvSpPr>
          <p:cNvPr id="6166" name="Text Box 25"/>
          <p:cNvSpPr txBox="1">
            <a:spLocks noChangeArrowheads="1"/>
          </p:cNvSpPr>
          <p:nvPr/>
        </p:nvSpPr>
        <p:spPr bwMode="auto">
          <a:xfrm>
            <a:off x="76200" y="1979613"/>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2.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Người</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lớn</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đánh</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trâu</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ra</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cày</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6167" name="Text Box 26"/>
          <p:cNvSpPr txBox="1">
            <a:spLocks noChangeArrowheads="1"/>
          </p:cNvSpPr>
          <p:nvPr/>
        </p:nvSpPr>
        <p:spPr bwMode="auto">
          <a:xfrm>
            <a:off x="76200" y="278765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3.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Các</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cụ</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già</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nhặt</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cỏ</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đốt</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lá</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a:t>
            </a:r>
          </a:p>
        </p:txBody>
      </p:sp>
      <p:sp>
        <p:nvSpPr>
          <p:cNvPr id="6170" name="Text Box 29"/>
          <p:cNvSpPr txBox="1">
            <a:spLocks noChangeArrowheads="1"/>
          </p:cNvSpPr>
          <p:nvPr/>
        </p:nvSpPr>
        <p:spPr bwMode="auto">
          <a:xfrm>
            <a:off x="76200" y="3429000"/>
            <a:ext cx="472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4.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Mấy</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chú</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bé</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bắc</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bếp</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thổi</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cơm</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6173" name="Text Box 32"/>
          <p:cNvSpPr txBox="1">
            <a:spLocks noChangeArrowheads="1"/>
          </p:cNvSpPr>
          <p:nvPr/>
        </p:nvSpPr>
        <p:spPr bwMode="auto">
          <a:xfrm>
            <a:off x="76200" y="4246563"/>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5.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Các</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bà</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mẹ</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tra</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ngô</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6176" name="Text Box 35"/>
          <p:cNvSpPr txBox="1">
            <a:spLocks noChangeArrowheads="1"/>
          </p:cNvSpPr>
          <p:nvPr/>
        </p:nvSpPr>
        <p:spPr bwMode="auto">
          <a:xfrm>
            <a:off x="76200" y="4932363"/>
            <a:ext cx="495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6.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Các</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em</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bé</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ngủ</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khì</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trên</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lưng</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mẹ</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6179" name="Text Box 38"/>
          <p:cNvSpPr txBox="1">
            <a:spLocks noChangeArrowheads="1"/>
          </p:cNvSpPr>
          <p:nvPr/>
        </p:nvSpPr>
        <p:spPr bwMode="auto">
          <a:xfrm>
            <a:off x="76200" y="59563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7.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Lũ</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chó</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sủa</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om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cả</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rừng</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3" name="Text Box 25"/>
          <p:cNvSpPr txBox="1">
            <a:spLocks noChangeArrowheads="1"/>
          </p:cNvSpPr>
          <p:nvPr/>
        </p:nvSpPr>
        <p:spPr bwMode="auto">
          <a:xfrm>
            <a:off x="6553200" y="19050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đánh</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trâu</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ra</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cày</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4" name="Text Box 26"/>
          <p:cNvSpPr txBox="1">
            <a:spLocks noChangeArrowheads="1"/>
          </p:cNvSpPr>
          <p:nvPr/>
        </p:nvSpPr>
        <p:spPr bwMode="auto">
          <a:xfrm>
            <a:off x="6570663" y="2719388"/>
            <a:ext cx="2192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nhặt</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cỏ</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đốt</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lá</a:t>
            </a:r>
            <a:endPar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5" name="Text Box 29"/>
          <p:cNvSpPr txBox="1">
            <a:spLocks noChangeArrowheads="1"/>
          </p:cNvSpPr>
          <p:nvPr/>
        </p:nvSpPr>
        <p:spPr bwMode="auto">
          <a:xfrm>
            <a:off x="6553200" y="3354388"/>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bắc</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bếp</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thổi</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cơm</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6" name="Text Box 32"/>
          <p:cNvSpPr txBox="1">
            <a:spLocks noChangeArrowheads="1"/>
          </p:cNvSpPr>
          <p:nvPr/>
        </p:nvSpPr>
        <p:spPr bwMode="auto">
          <a:xfrm>
            <a:off x="6553200" y="4160838"/>
            <a:ext cx="187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tra</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ngô</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7" name="Text Box 35"/>
          <p:cNvSpPr txBox="1">
            <a:spLocks noChangeArrowheads="1"/>
          </p:cNvSpPr>
          <p:nvPr/>
        </p:nvSpPr>
        <p:spPr bwMode="auto">
          <a:xfrm>
            <a:off x="6553200" y="4948238"/>
            <a:ext cx="2590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ngủ</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khì</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trê</a:t>
            </a:r>
            <a:r>
              <a:rPr lang="vi-VN" altLang="cs-CZ" sz="2400" b="1" dirty="0" smtClean="0">
                <a:solidFill>
                  <a:schemeClr val="accent5">
                    <a:lumMod val="10000"/>
                  </a:schemeClr>
                </a:solidFill>
                <a:latin typeface="Times New Roman" panose="02020603050405020304" pitchFamily="18" charset="0"/>
                <a:cs typeface="Times New Roman" panose="02020603050405020304" pitchFamily="18" charset="0"/>
              </a:rPr>
              <a:t>n</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lưng</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endParaRPr lang="vi-VN" altLang="cs-CZ" sz="2400" b="1" dirty="0" smtClean="0">
              <a:solidFill>
                <a:schemeClr val="accent5">
                  <a:lumMod val="10000"/>
                </a:schemeClr>
              </a:solidFill>
              <a:latin typeface="Times New Roman" panose="02020603050405020304" pitchFamily="18" charset="0"/>
              <a:cs typeface="Times New Roman" panose="02020603050405020304" pitchFamily="18" charset="0"/>
            </a:endParaRPr>
          </a:p>
          <a:p>
            <a:pPr eaLnBrk="1" hangingPunct="1">
              <a:spcBef>
                <a:spcPct val="20000"/>
              </a:spcBef>
              <a:defRPr/>
            </a:pP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mẹ</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8" name="Text Box 38"/>
          <p:cNvSpPr txBox="1">
            <a:spLocks noChangeArrowheads="1"/>
          </p:cNvSpPr>
          <p:nvPr/>
        </p:nvSpPr>
        <p:spPr bwMode="auto">
          <a:xfrm>
            <a:off x="6570663" y="5881688"/>
            <a:ext cx="2573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sủa</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om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cả</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rừng</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9" name="Text Box 25"/>
          <p:cNvSpPr txBox="1">
            <a:spLocks noChangeArrowheads="1"/>
          </p:cNvSpPr>
          <p:nvPr/>
        </p:nvSpPr>
        <p:spPr bwMode="auto">
          <a:xfrm>
            <a:off x="5029200" y="1936750"/>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400" b="1" dirty="0" err="1">
                <a:solidFill>
                  <a:schemeClr val="accent5">
                    <a:lumMod val="10000"/>
                  </a:schemeClr>
                </a:solidFill>
                <a:latin typeface="Times New Roman" panose="02020603050405020304" pitchFamily="18" charset="0"/>
                <a:cs typeface="Times New Roman" panose="02020603050405020304" pitchFamily="18" charset="0"/>
              </a:rPr>
              <a:t>n</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gười</a:t>
            </a:r>
            <a:r>
              <a:rPr lang="en-US" altLang="cs-CZ" sz="24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altLang="cs-CZ" sz="2400" b="1" dirty="0" err="1" smtClean="0">
                <a:solidFill>
                  <a:schemeClr val="accent5">
                    <a:lumMod val="10000"/>
                  </a:schemeClr>
                </a:solidFill>
                <a:latin typeface="Times New Roman" panose="02020603050405020304" pitchFamily="18" charset="0"/>
                <a:cs typeface="Times New Roman" panose="02020603050405020304" pitchFamily="18" charset="0"/>
              </a:rPr>
              <a:t>lớn</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0" name="Text Box 25"/>
          <p:cNvSpPr txBox="1">
            <a:spLocks noChangeArrowheads="1"/>
          </p:cNvSpPr>
          <p:nvPr/>
        </p:nvSpPr>
        <p:spPr bwMode="auto">
          <a:xfrm>
            <a:off x="5029200" y="277653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400" b="1" dirty="0">
                <a:solidFill>
                  <a:schemeClr val="accent5">
                    <a:lumMod val="10000"/>
                  </a:schemeClr>
                </a:solidFill>
                <a:latin typeface="Times New Roman" panose="02020603050405020304" pitchFamily="18" charset="0"/>
                <a:cs typeface="Times New Roman" panose="02020603050405020304" pitchFamily="18" charset="0"/>
              </a:rPr>
              <a:t>c</a:t>
            </a:r>
            <a:r>
              <a:rPr lang="vi-VN" altLang="cs-CZ" sz="2400" b="1" dirty="0" smtClean="0">
                <a:solidFill>
                  <a:schemeClr val="accent5">
                    <a:lumMod val="10000"/>
                  </a:schemeClr>
                </a:solidFill>
                <a:latin typeface="Times New Roman" panose="02020603050405020304" pitchFamily="18" charset="0"/>
                <a:cs typeface="Times New Roman" panose="02020603050405020304" pitchFamily="18" charset="0"/>
              </a:rPr>
              <a:t>ác cụ già</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1" name="Text Box 25"/>
          <p:cNvSpPr txBox="1">
            <a:spLocks noChangeArrowheads="1"/>
          </p:cNvSpPr>
          <p:nvPr/>
        </p:nvSpPr>
        <p:spPr bwMode="auto">
          <a:xfrm>
            <a:off x="5029200" y="3376613"/>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400" b="1" dirty="0">
                <a:solidFill>
                  <a:schemeClr val="accent5">
                    <a:lumMod val="10000"/>
                  </a:schemeClr>
                </a:solidFill>
                <a:latin typeface="Times New Roman" panose="02020603050405020304" pitchFamily="18" charset="0"/>
                <a:cs typeface="Times New Roman" panose="02020603050405020304" pitchFamily="18" charset="0"/>
              </a:rPr>
              <a:t>m</a:t>
            </a:r>
            <a:r>
              <a:rPr lang="vi-VN" altLang="cs-CZ" sz="2400" b="1" dirty="0" smtClean="0">
                <a:solidFill>
                  <a:schemeClr val="accent5">
                    <a:lumMod val="10000"/>
                  </a:schemeClr>
                </a:solidFill>
                <a:latin typeface="Times New Roman" panose="02020603050405020304" pitchFamily="18" charset="0"/>
                <a:cs typeface="Times New Roman" panose="02020603050405020304" pitchFamily="18" charset="0"/>
              </a:rPr>
              <a:t>ấy chú bé</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2" name="Text Box 25"/>
          <p:cNvSpPr txBox="1">
            <a:spLocks noChangeArrowheads="1"/>
          </p:cNvSpPr>
          <p:nvPr/>
        </p:nvSpPr>
        <p:spPr bwMode="auto">
          <a:xfrm>
            <a:off x="5029200" y="422433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400" b="1" dirty="0">
                <a:solidFill>
                  <a:schemeClr val="accent5">
                    <a:lumMod val="10000"/>
                  </a:schemeClr>
                </a:solidFill>
                <a:latin typeface="Times New Roman" panose="02020603050405020304" pitchFamily="18" charset="0"/>
                <a:cs typeface="Times New Roman" panose="02020603050405020304" pitchFamily="18" charset="0"/>
              </a:rPr>
              <a:t>c</a:t>
            </a:r>
            <a:r>
              <a:rPr lang="vi-VN" altLang="cs-CZ" sz="2400" b="1" dirty="0" smtClean="0">
                <a:solidFill>
                  <a:schemeClr val="accent5">
                    <a:lumMod val="10000"/>
                  </a:schemeClr>
                </a:solidFill>
                <a:latin typeface="Times New Roman" panose="02020603050405020304" pitchFamily="18" charset="0"/>
                <a:cs typeface="Times New Roman" panose="02020603050405020304" pitchFamily="18" charset="0"/>
              </a:rPr>
              <a:t>ác bà mẹ</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3" name="Text Box 25"/>
          <p:cNvSpPr txBox="1">
            <a:spLocks noChangeArrowheads="1"/>
          </p:cNvSpPr>
          <p:nvPr/>
        </p:nvSpPr>
        <p:spPr bwMode="auto">
          <a:xfrm>
            <a:off x="5029200" y="4957763"/>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400" b="1" dirty="0">
                <a:solidFill>
                  <a:schemeClr val="accent5">
                    <a:lumMod val="10000"/>
                  </a:schemeClr>
                </a:solidFill>
                <a:latin typeface="Times New Roman" panose="02020603050405020304" pitchFamily="18" charset="0"/>
                <a:cs typeface="Times New Roman" panose="02020603050405020304" pitchFamily="18" charset="0"/>
              </a:rPr>
              <a:t>c</a:t>
            </a:r>
            <a:r>
              <a:rPr lang="vi-VN" altLang="cs-CZ" sz="2400" b="1" dirty="0" smtClean="0">
                <a:solidFill>
                  <a:schemeClr val="accent5">
                    <a:lumMod val="10000"/>
                  </a:schemeClr>
                </a:solidFill>
                <a:latin typeface="Times New Roman" panose="02020603050405020304" pitchFamily="18" charset="0"/>
                <a:cs typeface="Times New Roman" panose="02020603050405020304" pitchFamily="18" charset="0"/>
              </a:rPr>
              <a:t>ác em bé</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4" name="Text Box 25"/>
          <p:cNvSpPr txBox="1">
            <a:spLocks noChangeArrowheads="1"/>
          </p:cNvSpPr>
          <p:nvPr/>
        </p:nvSpPr>
        <p:spPr bwMode="auto">
          <a:xfrm>
            <a:off x="5029200" y="593883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lang="vi-VN" altLang="cs-CZ" sz="2400" b="1" dirty="0">
                <a:solidFill>
                  <a:schemeClr val="accent5">
                    <a:lumMod val="10000"/>
                  </a:schemeClr>
                </a:solidFill>
                <a:latin typeface="Times New Roman" panose="02020603050405020304" pitchFamily="18" charset="0"/>
                <a:cs typeface="Times New Roman" panose="02020603050405020304" pitchFamily="18" charset="0"/>
              </a:rPr>
              <a:t>l</a:t>
            </a:r>
            <a:r>
              <a:rPr lang="vi-VN" altLang="cs-CZ" sz="2400" b="1" dirty="0" smtClean="0">
                <a:solidFill>
                  <a:schemeClr val="accent5">
                    <a:lumMod val="10000"/>
                  </a:schemeClr>
                </a:solidFill>
                <a:latin typeface="Times New Roman" panose="02020603050405020304" pitchFamily="18" charset="0"/>
                <a:cs typeface="Times New Roman" panose="02020603050405020304" pitchFamily="18" charset="0"/>
              </a:rPr>
              <a:t>ũ chó</a:t>
            </a:r>
            <a:endParaRPr lang="en-US" altLang="cs-CZ" sz="2400" dirty="0" smtClean="0">
              <a:solidFill>
                <a:schemeClr val="accent5">
                  <a:lumMod val="10000"/>
                </a:schemeClr>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57200" y="2441575"/>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05000" y="3173413"/>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3255963"/>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905000" y="2430463"/>
            <a:ext cx="213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905000" y="2513013"/>
            <a:ext cx="213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3400" y="3190875"/>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138363" y="3816350"/>
            <a:ext cx="2128837" cy="44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138363" y="3889375"/>
            <a:ext cx="2128837" cy="396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7200" y="3860800"/>
            <a:ext cx="15255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905000" y="4697413"/>
            <a:ext cx="1030288" cy="3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905000" y="4783138"/>
            <a:ext cx="10302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3400" y="471805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982788" y="5359400"/>
            <a:ext cx="27416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982788" y="5441950"/>
            <a:ext cx="27416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11188" y="5359400"/>
            <a:ext cx="1169987" cy="174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857375" y="6394450"/>
            <a:ext cx="16478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57375" y="6477000"/>
            <a:ext cx="16478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85775" y="6411913"/>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931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963" y="1524000"/>
            <a:ext cx="8936037" cy="3970318"/>
          </a:xfrm>
          <a:prstGeom prst="rect">
            <a:avLst/>
          </a:prstGeom>
          <a:noFill/>
        </p:spPr>
        <p:txBody>
          <a:bodyPr wrap="square">
            <a:spAutoFit/>
          </a:bodyPr>
          <a:lstStyle/>
          <a:p>
            <a:pPr>
              <a:defRPr/>
            </a:pPr>
            <a:r>
              <a:rPr lang="vi-VN" sz="3600" b="1" dirty="0">
                <a:solidFill>
                  <a:schemeClr val="tx2">
                    <a:lumMod val="50000"/>
                  </a:schemeClr>
                </a:solidFill>
                <a:latin typeface="Times New Roman" panose="02020603050405020304" pitchFamily="18" charset="0"/>
                <a:cs typeface="Times New Roman" panose="02020603050405020304" pitchFamily="18" charset="0"/>
              </a:rPr>
              <a:t>       Các câu kể Ai làm gì? thường gồm hai bộ phận: </a:t>
            </a:r>
          </a:p>
          <a:p>
            <a:pPr>
              <a:defRPr/>
            </a:pPr>
            <a:r>
              <a:rPr lang="vi-VN" sz="3600" b="1" dirty="0">
                <a:solidFill>
                  <a:schemeClr val="tx2">
                    <a:lumMod val="50000"/>
                  </a:schemeClr>
                </a:solidFill>
                <a:latin typeface="Times New Roman" panose="02020603050405020304" pitchFamily="18" charset="0"/>
                <a:cs typeface="Times New Roman" panose="02020603050405020304" pitchFamily="18" charset="0"/>
              </a:rPr>
              <a:t>Bộ phận thứ nhất là những từ ngữ chỉ người hay vật hoạt động. </a:t>
            </a:r>
          </a:p>
          <a:p>
            <a:pPr>
              <a:defRPr/>
            </a:pPr>
            <a:r>
              <a:rPr lang="vi-VN" sz="3600" b="1" dirty="0">
                <a:solidFill>
                  <a:schemeClr val="tx2">
                    <a:lumMod val="50000"/>
                  </a:schemeClr>
                </a:solidFill>
                <a:latin typeface="Times New Roman" panose="02020603050405020304" pitchFamily="18" charset="0"/>
                <a:cs typeface="Times New Roman" panose="02020603050405020304" pitchFamily="18" charset="0"/>
              </a:rPr>
              <a:t>Bộ phận thứ hai là những từ ngữ chỉ hoạt động của người hay vật được nói đến trong câu.</a:t>
            </a:r>
            <a:endParaRPr lang="cs-CZ"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198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27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cs-CZ" sz="2800" b="1">
                <a:latin typeface="Times New Roman" pitchFamily="18" charset="0"/>
                <a:cs typeface="Times New Roman" pitchFamily="18" charset="0"/>
              </a:rPr>
              <a:t>3. Đặt câu hỏi: </a:t>
            </a:r>
          </a:p>
          <a:p>
            <a:pPr eaLnBrk="1" hangingPunct="1">
              <a:spcBef>
                <a:spcPct val="0"/>
              </a:spcBef>
              <a:buFontTx/>
              <a:buNone/>
            </a:pPr>
            <a:r>
              <a:rPr lang="vi-VN" altLang="cs-CZ" sz="2800" b="1">
                <a:latin typeface="Times New Roman" pitchFamily="18" charset="0"/>
                <a:cs typeface="Times New Roman" pitchFamily="18" charset="0"/>
              </a:rPr>
              <a:t>           a, Cho từ ngữ chỉ hoạt động.</a:t>
            </a:r>
          </a:p>
          <a:p>
            <a:pPr eaLnBrk="1" hangingPunct="1">
              <a:spcBef>
                <a:spcPct val="0"/>
              </a:spcBef>
              <a:buFontTx/>
              <a:buNone/>
            </a:pPr>
            <a:r>
              <a:rPr lang="vi-VN" altLang="cs-CZ" sz="2800" b="1">
                <a:latin typeface="Times New Roman" pitchFamily="18" charset="0"/>
                <a:cs typeface="Times New Roman" pitchFamily="18" charset="0"/>
              </a:rPr>
              <a:t>           b, Cho từ ngữ chỉ người hoặc vật hoạt động.</a:t>
            </a:r>
            <a:endParaRPr lang="cs-CZ" altLang="cs-CZ" sz="2800" b="1">
              <a:latin typeface="Times New Roman" pitchFamily="18" charset="0"/>
              <a:cs typeface="Times New Roman" pitchFamily="18" charset="0"/>
            </a:endParaRPr>
          </a:p>
        </p:txBody>
      </p:sp>
      <p:cxnSp>
        <p:nvCxnSpPr>
          <p:cNvPr id="10" name="Straight Connector 9"/>
          <p:cNvCxnSpPr/>
          <p:nvPr/>
        </p:nvCxnSpPr>
        <p:spPr>
          <a:xfrm>
            <a:off x="685800" y="442913"/>
            <a:ext cx="16240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62213" y="887413"/>
            <a:ext cx="30241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43175" y="1322388"/>
            <a:ext cx="5305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914400" y="1947863"/>
            <a:ext cx="2630488" cy="838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vi-VN" altLang="cs-CZ" sz="3600" b="1" kern="0" dirty="0" smtClean="0">
                <a:solidFill>
                  <a:srgbClr val="002060"/>
                </a:solidFill>
                <a:latin typeface="Times New Roman" pitchFamily="18" charset="0"/>
                <a:cs typeface="Times New Roman" pitchFamily="18" charset="0"/>
              </a:rPr>
              <a:t> 1.</a:t>
            </a:r>
            <a:r>
              <a:rPr lang="en-US" altLang="cs-CZ" sz="3600" b="1" kern="0" dirty="0" err="1" smtClean="0">
                <a:solidFill>
                  <a:srgbClr val="002060"/>
                </a:solidFill>
                <a:latin typeface="Times New Roman" pitchFamily="18" charset="0"/>
                <a:cs typeface="Times New Roman" pitchFamily="18" charset="0"/>
              </a:rPr>
              <a:t>Người</a:t>
            </a:r>
            <a:r>
              <a:rPr lang="en-US" altLang="cs-CZ" sz="3600" b="1" kern="0" dirty="0" smtClean="0">
                <a:solidFill>
                  <a:srgbClr val="002060"/>
                </a:solidFill>
                <a:latin typeface="Times New Roman" pitchFamily="18" charset="0"/>
                <a:cs typeface="Times New Roman" pitchFamily="18" charset="0"/>
              </a:rPr>
              <a:t> </a:t>
            </a:r>
            <a:r>
              <a:rPr lang="en-US" altLang="cs-CZ" sz="3600" b="1" kern="0" dirty="0" err="1" smtClean="0">
                <a:solidFill>
                  <a:srgbClr val="002060"/>
                </a:solidFill>
                <a:latin typeface="Times New Roman" pitchFamily="18" charset="0"/>
                <a:cs typeface="Times New Roman" pitchFamily="18" charset="0"/>
              </a:rPr>
              <a:t>lớn</a:t>
            </a:r>
            <a:endParaRPr lang="cs-CZ" altLang="cs-CZ" sz="3600" kern="0" dirty="0" smtClean="0">
              <a:solidFill>
                <a:srgbClr val="002060"/>
              </a:solidFill>
              <a:latin typeface="Times New Roman" pitchFamily="18" charset="0"/>
              <a:cs typeface="Times New Roman" pitchFamily="18" charset="0"/>
            </a:endParaRPr>
          </a:p>
        </p:txBody>
      </p:sp>
      <p:sp>
        <p:nvSpPr>
          <p:cNvPr id="18" name="TextBox 17"/>
          <p:cNvSpPr txBox="1"/>
          <p:nvPr/>
        </p:nvSpPr>
        <p:spPr>
          <a:xfrm>
            <a:off x="3422650" y="1944688"/>
            <a:ext cx="3657600" cy="646112"/>
          </a:xfrm>
          <a:prstGeom prst="rect">
            <a:avLst/>
          </a:prstGeom>
          <a:noFill/>
        </p:spPr>
        <p:txBody>
          <a:bodyPr>
            <a:spAutoFit/>
          </a:bodyPr>
          <a:lstStyle/>
          <a:p>
            <a:pPr>
              <a:spcBef>
                <a:spcPct val="20000"/>
              </a:spcBef>
              <a:defRPr/>
            </a:pPr>
            <a:r>
              <a:rPr lang="en-US" altLang="cs-CZ" sz="3600" b="1" kern="0" dirty="0" err="1">
                <a:solidFill>
                  <a:srgbClr val="002060"/>
                </a:solidFill>
                <a:latin typeface="Times New Roman" panose="02020603050405020304" pitchFamily="18" charset="0"/>
                <a:cs typeface="Times New Roman" panose="02020603050405020304" pitchFamily="18" charset="0"/>
              </a:rPr>
              <a:t>đánh</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trâu</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ra</a:t>
            </a:r>
            <a:r>
              <a:rPr lang="en-US" altLang="cs-CZ" sz="3600" b="1" kern="0" dirty="0">
                <a:solidFill>
                  <a:srgbClr val="002060"/>
                </a:solidFill>
                <a:latin typeface="Times New Roman" panose="02020603050405020304" pitchFamily="18" charset="0"/>
                <a:cs typeface="Times New Roman" panose="02020603050405020304" pitchFamily="18" charset="0"/>
              </a:rPr>
              <a:t> </a:t>
            </a:r>
            <a:r>
              <a:rPr lang="en-US" altLang="cs-CZ" sz="3600" b="1" kern="0" dirty="0" err="1">
                <a:solidFill>
                  <a:srgbClr val="002060"/>
                </a:solidFill>
                <a:latin typeface="Times New Roman" panose="02020603050405020304" pitchFamily="18" charset="0"/>
                <a:cs typeface="Times New Roman" panose="02020603050405020304" pitchFamily="18" charset="0"/>
              </a:rPr>
              <a:t>cày</a:t>
            </a:r>
            <a:r>
              <a:rPr lang="vi-VN" altLang="cs-CZ" sz="3600" b="1" kern="0" dirty="0">
                <a:solidFill>
                  <a:srgbClr val="002060"/>
                </a:solidFill>
                <a:latin typeface="Times New Roman" panose="02020603050405020304" pitchFamily="18" charset="0"/>
                <a:cs typeface="Times New Roman" panose="02020603050405020304" pitchFamily="18" charset="0"/>
              </a:rPr>
              <a:t>.</a:t>
            </a:r>
            <a:endParaRPr lang="cs-CZ" sz="3600" kern="0" dirty="0">
              <a:solidFill>
                <a:srgbClr val="002060"/>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3602038" y="2525713"/>
            <a:ext cx="3179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02038" y="2466975"/>
            <a:ext cx="3179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17650" y="2481263"/>
            <a:ext cx="1763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 Box 26"/>
          <p:cNvSpPr txBox="1">
            <a:spLocks noChangeArrowheads="1"/>
          </p:cNvSpPr>
          <p:nvPr/>
        </p:nvSpPr>
        <p:spPr bwMode="auto">
          <a:xfrm>
            <a:off x="1066800" y="2630488"/>
            <a:ext cx="5707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vi-VN" altLang="cs-CZ" sz="3600" b="1">
                <a:solidFill>
                  <a:srgbClr val="002060"/>
                </a:solidFill>
                <a:latin typeface="Times New Roman" pitchFamily="18" charset="0"/>
                <a:cs typeface="Times New Roman" pitchFamily="18" charset="0"/>
              </a:rPr>
              <a:t>2.</a:t>
            </a:r>
            <a:r>
              <a:rPr lang="en-US" altLang="cs-CZ" sz="3600" b="1">
                <a:solidFill>
                  <a:srgbClr val="002060"/>
                </a:solidFill>
                <a:latin typeface="Times New Roman" pitchFamily="18" charset="0"/>
                <a:cs typeface="Times New Roman" pitchFamily="18" charset="0"/>
              </a:rPr>
              <a:t>Các cụ già nhặt cỏ, đốt lá.</a:t>
            </a:r>
          </a:p>
        </p:txBody>
      </p:sp>
      <p:sp>
        <p:nvSpPr>
          <p:cNvPr id="23" name="Text Box 29"/>
          <p:cNvSpPr txBox="1">
            <a:spLocks noChangeArrowheads="1"/>
          </p:cNvSpPr>
          <p:nvPr/>
        </p:nvSpPr>
        <p:spPr bwMode="auto">
          <a:xfrm>
            <a:off x="1066800" y="3313113"/>
            <a:ext cx="678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vi-VN" altLang="cs-CZ" sz="3600" b="1">
                <a:solidFill>
                  <a:srgbClr val="002060"/>
                </a:solidFill>
                <a:latin typeface="Times New Roman" pitchFamily="18" charset="0"/>
                <a:cs typeface="Times New Roman" pitchFamily="18" charset="0"/>
              </a:rPr>
              <a:t>3.</a:t>
            </a:r>
            <a:r>
              <a:rPr lang="en-US" altLang="cs-CZ" sz="3600" b="1">
                <a:solidFill>
                  <a:srgbClr val="002060"/>
                </a:solidFill>
                <a:latin typeface="Times New Roman" pitchFamily="18" charset="0"/>
                <a:cs typeface="Times New Roman" pitchFamily="18" charset="0"/>
              </a:rPr>
              <a:t>Mấy chú bé bắc bếp thổi cơm.</a:t>
            </a:r>
            <a:endParaRPr lang="en-US" altLang="cs-CZ" sz="3600">
              <a:solidFill>
                <a:srgbClr val="002060"/>
              </a:solidFill>
              <a:latin typeface="Times New Roman" pitchFamily="18" charset="0"/>
              <a:cs typeface="Times New Roman" pitchFamily="18" charset="0"/>
            </a:endParaRPr>
          </a:p>
        </p:txBody>
      </p:sp>
      <p:sp>
        <p:nvSpPr>
          <p:cNvPr id="24" name="Text Box 32"/>
          <p:cNvSpPr txBox="1">
            <a:spLocks noChangeArrowheads="1"/>
          </p:cNvSpPr>
          <p:nvPr/>
        </p:nvSpPr>
        <p:spPr bwMode="auto">
          <a:xfrm>
            <a:off x="1066800" y="4078288"/>
            <a:ext cx="5116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vi-VN" altLang="cs-CZ" sz="3600" b="1">
                <a:solidFill>
                  <a:srgbClr val="002060"/>
                </a:solidFill>
                <a:latin typeface="Times New Roman" pitchFamily="18" charset="0"/>
                <a:cs typeface="Times New Roman" pitchFamily="18" charset="0"/>
              </a:rPr>
              <a:t>4.</a:t>
            </a:r>
            <a:r>
              <a:rPr lang="en-US" altLang="cs-CZ" sz="3600" b="1">
                <a:solidFill>
                  <a:srgbClr val="002060"/>
                </a:solidFill>
                <a:latin typeface="Times New Roman" pitchFamily="18" charset="0"/>
                <a:cs typeface="Times New Roman" pitchFamily="18" charset="0"/>
              </a:rPr>
              <a:t>Các bà mẹ tra ngô.</a:t>
            </a:r>
            <a:endParaRPr lang="en-US" altLang="cs-CZ" sz="3600">
              <a:solidFill>
                <a:srgbClr val="002060"/>
              </a:solidFill>
              <a:latin typeface="Times New Roman" pitchFamily="18" charset="0"/>
              <a:cs typeface="Times New Roman" pitchFamily="18" charset="0"/>
            </a:endParaRPr>
          </a:p>
        </p:txBody>
      </p:sp>
      <p:sp>
        <p:nvSpPr>
          <p:cNvPr id="25" name="Text Box 35"/>
          <p:cNvSpPr txBox="1">
            <a:spLocks noChangeArrowheads="1"/>
          </p:cNvSpPr>
          <p:nvPr/>
        </p:nvSpPr>
        <p:spPr bwMode="auto">
          <a:xfrm>
            <a:off x="1066800" y="4835525"/>
            <a:ext cx="7083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vi-VN" altLang="cs-CZ" sz="3600" b="1">
                <a:solidFill>
                  <a:srgbClr val="002060"/>
                </a:solidFill>
                <a:latin typeface="Times New Roman" pitchFamily="18" charset="0"/>
                <a:cs typeface="Times New Roman" pitchFamily="18" charset="0"/>
              </a:rPr>
              <a:t>5.</a:t>
            </a:r>
            <a:r>
              <a:rPr lang="en-US" altLang="cs-CZ" sz="3600" b="1">
                <a:solidFill>
                  <a:srgbClr val="002060"/>
                </a:solidFill>
                <a:latin typeface="Times New Roman" pitchFamily="18" charset="0"/>
                <a:cs typeface="Times New Roman" pitchFamily="18" charset="0"/>
              </a:rPr>
              <a:t>Các em bé ngủ khì trên lưng mẹ.</a:t>
            </a:r>
            <a:endParaRPr lang="en-US" altLang="cs-CZ" sz="3600">
              <a:solidFill>
                <a:srgbClr val="002060"/>
              </a:solidFill>
              <a:latin typeface="Times New Roman" pitchFamily="18" charset="0"/>
              <a:cs typeface="Times New Roman" pitchFamily="18" charset="0"/>
            </a:endParaRPr>
          </a:p>
        </p:txBody>
      </p:sp>
      <p:sp>
        <p:nvSpPr>
          <p:cNvPr id="26" name="Text Box 38"/>
          <p:cNvSpPr txBox="1">
            <a:spLocks noChangeArrowheads="1"/>
          </p:cNvSpPr>
          <p:nvPr/>
        </p:nvSpPr>
        <p:spPr bwMode="auto">
          <a:xfrm>
            <a:off x="1066800" y="5602288"/>
            <a:ext cx="6100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vi-VN" altLang="cs-CZ" sz="3600" b="1">
                <a:solidFill>
                  <a:srgbClr val="002060"/>
                </a:solidFill>
                <a:latin typeface="Times New Roman" pitchFamily="18" charset="0"/>
                <a:cs typeface="Times New Roman" pitchFamily="18" charset="0"/>
              </a:rPr>
              <a:t>6.</a:t>
            </a:r>
            <a:r>
              <a:rPr lang="en-US" altLang="cs-CZ" sz="3600" b="1">
                <a:solidFill>
                  <a:srgbClr val="002060"/>
                </a:solidFill>
                <a:latin typeface="Times New Roman" pitchFamily="18" charset="0"/>
                <a:cs typeface="Times New Roman" pitchFamily="18" charset="0"/>
              </a:rPr>
              <a:t>Lũ chó sủa om cả rừng.</a:t>
            </a:r>
            <a:endParaRPr lang="en-US" altLang="cs-CZ" sz="3600">
              <a:solidFill>
                <a:srgbClr val="002060"/>
              </a:solidFill>
              <a:latin typeface="Times New Roman" pitchFamily="18" charset="0"/>
              <a:cs typeface="Times New Roman" pitchFamily="18" charset="0"/>
            </a:endParaRPr>
          </a:p>
        </p:txBody>
      </p:sp>
      <p:cxnSp>
        <p:nvCxnSpPr>
          <p:cNvPr id="27" name="Straight Connector 26"/>
          <p:cNvCxnSpPr/>
          <p:nvPr/>
        </p:nvCxnSpPr>
        <p:spPr>
          <a:xfrm>
            <a:off x="3798888" y="3200400"/>
            <a:ext cx="266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10000" y="3262313"/>
            <a:ext cx="266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27475" y="3883025"/>
            <a:ext cx="3235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38588" y="3944938"/>
            <a:ext cx="32242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41725" y="5405438"/>
            <a:ext cx="4130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52838" y="5454650"/>
            <a:ext cx="41195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94013" y="6172200"/>
            <a:ext cx="31257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05125" y="6234113"/>
            <a:ext cx="3114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56013" y="4648200"/>
            <a:ext cx="14493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68713" y="4710113"/>
            <a:ext cx="1436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98613" y="3200400"/>
            <a:ext cx="1971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71625" y="3883025"/>
            <a:ext cx="21621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504950" y="4665663"/>
            <a:ext cx="1973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533525" y="5416550"/>
            <a:ext cx="1971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533525" y="6172200"/>
            <a:ext cx="12763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280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par>
                                <p:cTn id="41" presetID="22" presetClass="entr" presetSubtype="4"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par>
                                <p:cTn id="44" presetID="22" presetClass="entr" presetSubtype="4"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par>
                                <p:cTn id="47" presetID="22" presetClass="entr" presetSubtype="4"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down)">
                                      <p:cBhvr>
                                        <p:cTn id="49" dur="500"/>
                                        <p:tgtEl>
                                          <p:spTgt spid="38"/>
                                        </p:tgtEl>
                                      </p:cBhvr>
                                    </p:animEffect>
                                  </p:childTnLst>
                                </p:cTn>
                              </p:par>
                              <p:par>
                                <p:cTn id="50" presetID="22" presetClass="entr" presetSubtype="4"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par>
                                <p:cTn id="56" presetID="22" presetClass="entr" presetSubtype="4"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par>
                                <p:cTn id="59" presetID="22" presetClass="entr" presetSubtype="4"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00"/>
                                        <p:tgtEl>
                                          <p:spTgt spid="35"/>
                                        </p:tgtEl>
                                      </p:cBhvr>
                                    </p:animEffect>
                                  </p:childTnLst>
                                </p:cTn>
                              </p:par>
                              <p:par>
                                <p:cTn id="62" presetID="22" presetClass="entr" presetSubtype="4"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par>
                                <p:cTn id="65" presetID="22" presetClass="entr" presetSubtype="4"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500"/>
                                        <p:tgtEl>
                                          <p:spTgt spid="40"/>
                                        </p:tgtEl>
                                      </p:cBhvr>
                                    </p:animEffect>
                                  </p:childTnLst>
                                </p:cTn>
                              </p:par>
                              <p:par>
                                <p:cTn id="68" presetID="22" presetClass="entr" presetSubtype="4"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par>
                                <p:cTn id="71" presetID="22" presetClass="entr" presetSubtype="4"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par>
                                <p:cTn id="74" presetID="22" presetClass="entr" presetSubtype="4"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down)">
                                      <p:cBhvr>
                                        <p:cTn id="76" dur="500"/>
                                        <p:tgtEl>
                                          <p:spTgt spid="41"/>
                                        </p:tgtEl>
                                      </p:cBhvr>
                                    </p:animEffect>
                                  </p:childTnLst>
                                </p:cTn>
                              </p:par>
                              <p:par>
                                <p:cTn id="77" presetID="22" presetClass="entr" presetSubtype="4"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par>
                                <p:cTn id="80" presetID="22" presetClass="entr" presetSubtype="4"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down)">
                                      <p:cBhvr>
                                        <p:cTn id="82" dur="500"/>
                                        <p:tgtEl>
                                          <p:spTgt spid="3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1"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arn(inVertical)">
                                      <p:cBhvr>
                                        <p:cTn id="87" dur="500"/>
                                        <p:tgtEl>
                                          <p:spTgt spid="10"/>
                                        </p:tgtEl>
                                      </p:cBhvr>
                                    </p:animEffect>
                                  </p:childTnLst>
                                </p:cTn>
                              </p:par>
                              <p:par>
                                <p:cTn id="88" presetID="16" presetClass="entr" presetSubtype="21"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barn(inVertical)">
                                      <p:cBhvr>
                                        <p:cTn id="90" dur="500"/>
                                        <p:tgtEl>
                                          <p:spTgt spid="13"/>
                                        </p:tgtEl>
                                      </p:cBhvr>
                                    </p:animEffect>
                                  </p:childTnLst>
                                </p:cTn>
                              </p:par>
                              <p:par>
                                <p:cTn id="91" presetID="16" presetClass="entr" presetSubtype="21" fill="hold"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barn(inVertical)">
                                      <p:cBhvr>
                                        <p:cTn id="9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1489</Words>
  <Application>Microsoft Office PowerPoint</Application>
  <PresentationFormat>On-screen Show (4:3)</PresentationFormat>
  <Paragraphs>206</Paragraphs>
  <Slides>29</Slides>
  <Notes>2</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Câu kể Ai làm gì? thường có mấy bộ          phận chính?</vt:lpstr>
      <vt:lpstr>Câu 2: Chủ ngữ trong câu kể Ai làm gì? trả lời cho câu hỏi nào?</vt:lpstr>
      <vt:lpstr>Câu 3: Vị ngữ trong câu kể Ai làm gì? trả lời cho câu hỏi nào?</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HPP</dc:creator>
  <cp:lastModifiedBy>HPP</cp:lastModifiedBy>
  <cp:revision>8</cp:revision>
  <dcterms:created xsi:type="dcterms:W3CDTF">2016-12-10T09:59:23Z</dcterms:created>
  <dcterms:modified xsi:type="dcterms:W3CDTF">2016-12-13T03:25:13Z</dcterms:modified>
</cp:coreProperties>
</file>